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82" r:id="rId2"/>
    <p:sldId id="257" r:id="rId3"/>
    <p:sldId id="259" r:id="rId4"/>
    <p:sldId id="256" r:id="rId5"/>
    <p:sldId id="264" r:id="rId6"/>
    <p:sldId id="266" r:id="rId7"/>
    <p:sldId id="283" r:id="rId8"/>
    <p:sldId id="265" r:id="rId9"/>
    <p:sldId id="277" r:id="rId10"/>
    <p:sldId id="285" r:id="rId11"/>
    <p:sldId id="274" r:id="rId12"/>
    <p:sldId id="273" r:id="rId13"/>
    <p:sldId id="263" r:id="rId14"/>
    <p:sldId id="262" r:id="rId15"/>
    <p:sldId id="261" r:id="rId16"/>
    <p:sldId id="269" r:id="rId17"/>
    <p:sldId id="286" r:id="rId18"/>
    <p:sldId id="260" r:id="rId19"/>
    <p:sldId id="272" r:id="rId20"/>
    <p:sldId id="276" r:id="rId21"/>
    <p:sldId id="267" r:id="rId22"/>
    <p:sldId id="268" r:id="rId23"/>
    <p:sldId id="278" r:id="rId24"/>
    <p:sldId id="284" r:id="rId25"/>
    <p:sldId id="270" r:id="rId26"/>
    <p:sldId id="287" r:id="rId27"/>
    <p:sldId id="275" r:id="rId28"/>
    <p:sldId id="281" r:id="rId29"/>
    <p:sldId id="271" r:id="rId30"/>
    <p:sldId id="279" r:id="rId3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F4E480B-94D6-46F9-A2B6-B98D311FDC19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DC8E2D9-6729-4614-8667-C1016D3182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EEBB1-1A1F-4A2C-B805-719CF98F6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540000"/>
            <a:ext cx="11090273" cy="3798000"/>
          </a:xfrm>
        </p:spPr>
        <p:txBody>
          <a:bodyPr anchor="b"/>
          <a:lstStyle>
            <a:lvl1pPr algn="l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6CC87B-ED2D-4303-BD40-E7AF14C03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4508500"/>
            <a:ext cx="7345362" cy="1800224"/>
          </a:xfrm>
        </p:spPr>
        <p:txBody>
          <a:bodyPr/>
          <a:lstStyle>
            <a:lvl1pPr marL="0" indent="0" algn="l">
              <a:buNone/>
              <a:defRPr sz="16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880B4-5679-491C-963F-EC47B048C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65D6D-3F98-4BE8-A069-B96409902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CD51D-8E06-4959-88C9-647415079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0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C461672-F18A-4768-9850-0531FD3720BA}"/>
              </a:ext>
            </a:extLst>
          </p:cNvPr>
          <p:cNvGrpSpPr/>
          <p:nvPr/>
        </p:nvGrpSpPr>
        <p:grpSpPr>
          <a:xfrm rot="10800000">
            <a:off x="5921828" y="2876440"/>
            <a:ext cx="6270171" cy="3981559"/>
            <a:chOff x="0" y="0"/>
            <a:chExt cx="10800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A73898-D78C-45F9-AFC1-2AB16F6725C2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FC423E3-700B-43D6-A2CB-F3C871632C20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F05B2A-1EC7-4131-B899-C7ECB9A502EB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0" y="-1"/>
            <a:ext cx="9361714" cy="4680857"/>
            <a:chOff x="0" y="0"/>
            <a:chExt cx="2880000" cy="1440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711D4C-4FFE-4151-B53D-60890F0F5827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9D6393-413D-4151-BC2C-43161BE4A799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96370B9-6459-4B05-9A8B-A9E7FA8966CD}"/>
              </a:ext>
            </a:extLst>
          </p:cNvPr>
          <p:cNvSpPr>
            <a:spLocks noChangeAspect="1"/>
          </p:cNvSpPr>
          <p:nvPr/>
        </p:nvSpPr>
        <p:spPr>
          <a:xfrm rot="10800000">
            <a:off x="8430794" y="3096793"/>
            <a:ext cx="3761205" cy="37612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3AC0C6-74C3-4E55-AA42-A9F1A4B1B210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2C27A4-86D3-4C83-8022-E37A8672A9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F1FF59-E1BE-4475-953B-5BF6FBC1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090273" cy="18002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1F045-44C5-4165-A640-4E4D33A59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0000" y="2528887"/>
            <a:ext cx="11090276" cy="3779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7047A-D05B-44E9-A240-BDB881C42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CB2E8-A68D-478D-A728-C9612848C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E4F1D-3280-4DB5-B2E0-DA7F1071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99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C627D45-FE54-49FF-A37F-6206993AEFD8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8" name="Rectangle 7">
              <a:extLst>
                <a:ext uri="{FF2B5EF4-FFF2-40B4-BE49-F238E27FC236}">
                  <a16:creationId xmlns:a16="http://schemas.microsoft.com/office/drawing/2014/main" id="{879CEFA6-CCA5-4FEF-B53D-E74B1E67E9C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CFCD768-2100-4B20-87EF-9F92EFBD8FA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0D1B599-DFF1-4E00-9EAE-EE32BD7B4860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0FCF7F6-290B-4DE7-BA60-863CBF95C2AF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9358AB-E1C9-402B-9F3F-28B4F50DAC6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8C24EC-8C5D-4A7E-9D57-C752E0DC94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6C0B30A-4855-4424-B3A8-AC110CA8356F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C119EB9-1A9A-45A4-AE16-9968A70C5C35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A5B7B85-4DC3-4343-B734-4852DD5DF033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F3733E-DBA5-4A25-9315-B7A1A5E7A1FF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AAB30D07-BE85-45CD-8055-8C57B00E29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7FFCCA-9DBF-4E0A-BDC6-F7B8F39BD7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12238" y="539999"/>
            <a:ext cx="2628900" cy="57687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1F1B23-21CD-4A3B-938B-5502019A1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0863" y="539999"/>
            <a:ext cx="8245475" cy="57687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9C884-5A98-4C01-BB89-098AC6966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54D22-9CD7-4FC6-9444-21948246C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ECC14-D66C-401A-A0C9-DFCA5533A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09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7416F32-9D98-4340-82E8-E90CE00AD2AC}"/>
              </a:ext>
            </a:extLst>
          </p:cNvPr>
          <p:cNvGrpSpPr/>
          <p:nvPr/>
        </p:nvGrpSpPr>
        <p:grpSpPr>
          <a:xfrm flipV="1">
            <a:off x="0" y="-1"/>
            <a:ext cx="12191999" cy="6861601"/>
            <a:chOff x="0" y="-1"/>
            <a:chExt cx="12191999" cy="686160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6375AB4-82BB-418F-A50F-6180F68724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FDD54B2-4A3F-4BFE-8FF0-82CA73F4AE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0280" y="2148106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0876F96-77AB-4E72-B1D2-FA45F4E3C0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6347046" cy="6347046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B08A2E9-6518-449E-940B-8518A1D850BB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0" y="-1"/>
              <a:ext cx="10800000" cy="6858000"/>
              <a:chOff x="2328000" y="0"/>
              <a:chExt cx="2880000" cy="14400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0A86BE0-76B3-4EA0-BA2D-05266013A814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BA13564-810C-4398-AA63-67B020811FCB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555E1EF-6216-47FA-BBCA-7C0C8C2DAB8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6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8D85657-6A77-4466-887F-EE948B9CD2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D35498-B0C3-40BD-9407-6D0C0587E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2F85E-0893-4D8C-816A-5193CC6DC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0000">
              <a:defRPr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46A9C-9655-49F5-85B3-A8A37F4F5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F896C-71D7-487F-A1B9-CBBE6DF4D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228E8-7B8A-4153-BEB2-BD5A69F25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31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E54407D-DBA4-414C-ACA5-30D7B87C652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BD518BC-8E44-4DAA-A8B9-2CFBD91DCDCD}"/>
                </a:ext>
              </a:extLst>
            </p:cNvPr>
            <p:cNvSpPr/>
            <p:nvPr/>
          </p:nvSpPr>
          <p:spPr>
            <a:xfrm rot="10800000" flipH="1">
              <a:off x="0" y="2019649"/>
              <a:ext cx="4838350" cy="483835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67C3660-39CD-431D-8E64-37508FFEAC9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03875" y="0"/>
              <a:ext cx="6521820" cy="3260910"/>
              <a:chOff x="0" y="0"/>
              <a:chExt cx="2880000" cy="144000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4CCE569-E461-438A-A235-B96A542AF82F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3F9DF1F-1F74-476C-AD41-22AC3F8A65A0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BE49ED5-9713-43D1-AE9E-3F9FE557407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21A2854-1482-4441-85EA-D7B9F3EF56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887" y="2538000"/>
              <a:ext cx="4320000" cy="4320000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ED36A6D-894D-44DA-851C-345A414F3F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36F1DF-CD42-4695-A7D0-2F5B19305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7345362" cy="5768725"/>
          </a:xfrm>
        </p:spPr>
        <p:txBody>
          <a:bodyPr anchor="t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49160-0F86-4FCA-8718-6980E99C7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5612" y="540000"/>
            <a:ext cx="3565523" cy="5768725"/>
          </a:xfrm>
        </p:spPr>
        <p:txBody>
          <a:bodyPr anchor="t"/>
          <a:lstStyle>
            <a:lvl1pPr marL="0" indent="0">
              <a:buNone/>
              <a:defRPr sz="1800" cap="all" spc="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C6CBB-DABA-4F2E-8574-46747E15E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11/17/2025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F86BC-9ECC-439C-BF2E-F0B7EF193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42552-C4C9-44EE-B7CB-5A652393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774299-531D-4CAC-881D-7EB68BC99FCC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id="{A17676CF-DDCC-48C1-AC68-CDA0B9E47FD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052D363-F6F5-455B-A2F2-A12B30CEE52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0C396B8-00CA-4AE9-A0A5-B4E2B2A2AC07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6660166-3107-4058-A259-59B0527306BD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2BE934E-3063-4D0F-AFDE-68D58D336CB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39660FA-744A-4CB3-9BED-C59793E3BF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E313EEC-733B-4019-8A0B-3FA768B8DB7A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21FE91F-780C-4ABD-ADE8-0EFDB7196A10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09EA389-EE78-4475-A390-5EDED23C2D6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E492A94-8867-4C62-9D40-4023C41E0AF8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3DAD7C5-BA12-4557-8BC4-72C69B0D59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412EC-56C0-4009-B2E3-D63F9EECB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5" cy="12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0C84F-F3B7-4BF4-A328-BCF5ADD32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19CD5-DBB4-4749-980D-B5B40ECB6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FC378-6572-43DF-8344-59DE8122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67A14-246A-4DDF-865C-68F6E169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74B6D-E110-478C-94B9-2F8199E5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21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130F7E5-A40E-4C9C-8E4F-3935B9182C4A}"/>
              </a:ext>
            </a:extLst>
          </p:cNvPr>
          <p:cNvGrpSpPr/>
          <p:nvPr/>
        </p:nvGrpSpPr>
        <p:grpSpPr>
          <a:xfrm>
            <a:off x="0" y="-2"/>
            <a:ext cx="12191999" cy="6858001"/>
            <a:chOff x="0" y="-2"/>
            <a:chExt cx="12191999" cy="68580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E67B504-02A7-4203-87D0-07D333D71917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A1158F3-E1C3-400D-8505-628DB94365CE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AEADDCE-3295-4F24-8700-C93B5457C2B7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F95C76A-5429-458C-BC9D-E1053EF7B84F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D0E8A42-259A-43FA-B284-B459D736409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900B4F1-619C-4C0E-B749-1843F22C946A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E6F70BB-DCCC-4CF0-B5BB-95A965A99947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3E6C50C-C1DA-44E1-B254-3B7228879DCD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FC6EEED-A40A-4D1C-BE6B-11DD62770607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27FF3FB-FDFC-4659-A7D6-ABED74010E82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1548ED5-6668-4672-88DC-40E92508ACA2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75AE1B2-E73F-4E6E-AAFB-FB1C02684D3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750F2D6-C0E1-4AFE-AB87-083292737609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ECC0D66-F2BE-4BF4-87F6-CE618B5C89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0BCA11-08C2-4C9A-B0A3-31C9051C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3" cy="1210396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2CEB0-C969-40EA-A5E2-8D875E28A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929783"/>
            <a:ext cx="5448052" cy="792161"/>
          </a:xfrm>
        </p:spPr>
        <p:txBody>
          <a:bodyPr anchor="b"/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F41A6-112E-4305-A0BA-6E119A77A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C672C5-31B9-443B-8DEE-552364689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3949" y="1929782"/>
            <a:ext cx="5437187" cy="792000"/>
          </a:xfrm>
        </p:spPr>
        <p:txBody>
          <a:bodyPr anchor="b"/>
          <a:lstStyle>
            <a:lvl1pPr marL="0" indent="0">
              <a:buNone/>
              <a:defRPr sz="1600" b="0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D18B9D-8B21-4249-A3AD-8FBE48F0F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395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B60881-13B2-4064-84FB-6D071F36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9FCE5D-D5EF-485D-97FA-2614FF96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F204FC-4F66-417C-8E4B-74772ED05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57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521FD20-B9D4-4FD1-9AAD-F4157555AD62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477A35-8424-45D6-A66E-8ACFA6C405B5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BFBA1CE-E9AC-40C0-A7F9-E5671F5FEF9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C2729A-59F8-46A4-9AAA-7665E5966E2D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3EBBB96-590D-4704-87AD-A00AE2424DE8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89BAB7D-5298-40B9-910B-136D0C6A9934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323EA00-E168-4864-883B-358A7CDF9153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4F2DFA-2F27-43FB-B08C-0787FA44B0D1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750354-CD8D-4A3B-A7AC-04622BCB04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ED3C6-DA43-4D1C-9056-407A4FB1C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6"/>
            <a:ext cx="11090275" cy="5759450"/>
          </a:xfrm>
        </p:spPr>
        <p:txBody>
          <a:bodyPr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0CEB41-E921-45ED-951A-861E31E01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6B422D-769C-4E63-8763-ABBB88500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38FB6F-2D68-40C0-B628-142011F34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62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ED88E92-14F3-4B58-9E48-1D79E139A89E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466AE7-32B6-4334-AF41-B9387E6726C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59C09F8-90CD-443F-9AA1-D08C56A605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C7304AB-BE7D-45AC-A876-4A24543AE5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E11922B-DDB3-46D7-B1BD-C1CCDB3C42E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580F8F6-E662-4BCD-AC9C-7E5DDBD5A773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A333FE5-ADB0-48EE-A1A6-9AA36DA343A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B09CD4F-6DF4-48AA-BD35-23E3F2A643F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2223219-ACCC-42F2-A1B4-E3C8C8AB12A4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510B0E9-9BA0-4357-9E04-554C19BAAC89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06DA80-525A-4C9E-A441-50630AA772A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841E027-8E53-4FEB-8605-2124D85731C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D871A2-AE80-4408-AA95-DC60D132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122A1-7B97-4979-B319-1CE0A4A49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09A76-7DCD-477A-A6BA-EEA63FF9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93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5C0F5C-A529-490C-8941-78F10C6A00D3}"/>
              </a:ext>
            </a:extLst>
          </p:cNvPr>
          <p:cNvGrpSpPr/>
          <p:nvPr/>
        </p:nvGrpSpPr>
        <p:grpSpPr>
          <a:xfrm flipH="1">
            <a:off x="0" y="0"/>
            <a:ext cx="12191999" cy="6858001"/>
            <a:chOff x="0" y="-2"/>
            <a:chExt cx="12191999" cy="68580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A8D739-B942-4545-9459-A6CAF0444D1F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BB38CCA-110B-4404-9363-BFFA76C096D2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223FE99-C58F-4A56-8F8E-2942FF74E4BD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BBD4511-8AB6-4BD3-8410-7FB3EC8D42B2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A8CA067-2248-4BD3-B56E-2C014AEB2273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C017B9B-2727-4255-8F80-9D4C2A5AE297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93C5F16-BC47-4707-B6B7-DC5262ACDC51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E88FE13-0734-4BB3-B4D1-7C53A194DA84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C9B7EF7-1EDF-4AC7-8E40-C2801783AC85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25CA0A0-9A3F-498E-983D-B3285EF5AD9A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5171814-E4F0-44B5-BC3F-588512210991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666ACD-EB1C-4732-971B-C3B26061DB8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A4E213B-7F96-44C1-90B3-B72E9387BF73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FE392AA-35E5-40E5-9309-284A0C5410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8188C-9713-46E1-AA5C-C84FE515F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192CC-893A-4A84-A7E9-F389D83F0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0" y="540000"/>
            <a:ext cx="6408736" cy="5759450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C7765-7D44-43DD-A1DF-419D3E1C6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000" y="3536950"/>
            <a:ext cx="4511426" cy="2771775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36875-AFB0-4905-8C9E-A72B4F597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37ABF-7E70-4E45-A67B-C503BF182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016CA-2983-47BF-BA09-2130A40C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29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97E00A2-2906-4C97-9D1F-C789D3ADD373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CE8EF9-87D6-47FD-B7D3-2D48D8E48AC3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784998E-9D37-4D0D-889A-C67531E5295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575B0B-C502-438E-967C-64D268031426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FC29931-00EB-4F74-BE4C-172A4C282A26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89B4C87-FDD3-406D-BE06-3ABF69905E03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D817A89-A0E1-4190-90AE-0571E6CE8FC6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D20388-C666-4992-920D-5F034214950C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AB0CC3-A07E-43B8-9B34-0A67C1806D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800A6-9706-4B81-B957-C950A5F77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17652B-AA0D-4574-AF1D-7F7442D84B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2400" y="549275"/>
            <a:ext cx="6408736" cy="57594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19547-D24B-4BD1-8C26-318450B17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999" y="3536950"/>
            <a:ext cx="4511425" cy="2771774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A22E6-7E01-4547-8555-B2C197543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F6BEC-98F3-43FE-BA9B-B046D8917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FAF54-57F0-46F9-A1BA-B554E14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19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749C77-AA3A-4DA0-9E20-32FCD2B8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01135" cy="1809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DC81A-9B5E-4A92-AA7B-3D750F95F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2528887"/>
            <a:ext cx="11101136" cy="377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B8083-48FB-4D6A-B77A-262FE3E23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6314400"/>
            <a:ext cx="7350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00" baseline="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DA5BD-F7C8-4883-81D1-EF1F6F00E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75613" y="6314400"/>
            <a:ext cx="2623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none" spc="100" baseline="0">
                <a:solidFill>
                  <a:schemeClr val="tx1"/>
                </a:solidFill>
              </a:defRPr>
            </a:lvl1pPr>
          </a:lstStyle>
          <a:p>
            <a:pPr algn="r"/>
            <a:fld id="{7CF0BCE0-945C-4FDF-95A1-2149B1FF5B83}" type="datetimeFigureOut">
              <a:rPr lang="en-US" smtClean="0"/>
              <a:pPr algn="r"/>
              <a:t>11/17/2025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8FEDB-2614-400B-9C19-0F4D448D9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3899" y="6314400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4CD77608-3819-479B-BB98-C216BA724EFE}" type="slidenum">
              <a:rPr lang="en-US" smtClean="0"/>
              <a:pPr/>
              <a:t>‹N°›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573569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Category:Laval_University_Rouge_et_Or_footbal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ericbegin/3367010642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lafianceedusoleil.vefblog.net/437.html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ilous.vefblog.net/103.html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s://www.flickr.com/photos/meantux/3203534058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doundounba/32418987638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hyperlink" Target="https://en.wikipedia.org/wiki/Wikipedia:Reference_desk/Archives/Entertainment/2009_December_23" TargetMode="Externa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jpeg"/><Relationship Id="rId2" Type="http://schemas.openxmlformats.org/officeDocument/2006/relationships/video" Target="https://www.youtube.com/embed/-lmaX5lN2Qk?feature=oembed" TargetMode="External"/><Relationship Id="rId1" Type="http://schemas.openxmlformats.org/officeDocument/2006/relationships/video" Target="https://www.youtube.com/embed/S54oLjiKU-8?feature=oembed" TargetMode="External"/><Relationship Id="rId6" Type="http://schemas.openxmlformats.org/officeDocument/2006/relationships/hyperlink" Target="https://www.flickr.com/photos/7509597@N03/6818988538/" TargetMode="Externa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travel.org/sv/Qu%C3%A9bec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lickr.com/photos/httpoldmaisonblogspotcom/7070577801/in/photolist-bLNyrP-SmwMLU-F8NUU-brZuEu-4UK4Fh-SmwPdG-643den-fY8BXy-TzrA7N-5LztS-Tzrwp7-fYevtP-4UEQpp-Tzro9Q-fwsa8H-F8LES-4qLneS-6z9pQq-4q3mWX-Tzrge7-SmwQYA-cfywvs-cppnzo-4UcuBN-F8t1X-F8Fz5-TD4NYP-7mFcCc-Tzr9dy-F8p1R-F8NTN-aK8x5R-F8t24-4cgzYZ-Spd3f2-4cknGU-fYb67Z-8a9y72-SmwTYy-9Ptjrx-4q3mX4-9PtjG4-9NNV9V-F8LEW-Tzrcff-9Pwbhw-4ckNC7-cfwyEL-ameiAD-SmwBA3" TargetMode="Externa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hyperlink" Target="http://turismoincanada.blogspot.com/2008/02/carnevale-di-quebec.html" TargetMode="External"/><Relationship Id="rId7" Type="http://schemas.openxmlformats.org/officeDocument/2006/relationships/hyperlink" Target="http://www.flickr.com/photos/jedalani/5462465112/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hyperlink" Target="https://www.flickr.com/photos/mateeas/12665469423/" TargetMode="External"/><Relationship Id="rId5" Type="http://schemas.openxmlformats.org/officeDocument/2006/relationships/hyperlink" Target="https://www.tripsavvy.com/quebec-winter-carnival-things-to-do-canada-4156564" TargetMode="External"/><Relationship Id="rId10" Type="http://schemas.openxmlformats.org/officeDocument/2006/relationships/image" Target="../media/image33.jpeg"/><Relationship Id="rId4" Type="http://schemas.openxmlformats.org/officeDocument/2006/relationships/image" Target="../media/image30.jpeg"/><Relationship Id="rId9" Type="http://schemas.openxmlformats.org/officeDocument/2006/relationships/hyperlink" Target="https://turismoincanada.blogspot.com/2012/01/course-en-canots-canoe-race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villedevicto/16246620396/" TargetMode="External"/><Relationship Id="rId7" Type="http://schemas.openxmlformats.org/officeDocument/2006/relationships/hyperlink" Target="https://www.wovenbywords.com/2010/03/i-heart-faces-focusing-on-angles.html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turismoincanada.blogspot.com/2017/01/" TargetMode="External"/><Relationship Id="rId7" Type="http://schemas.openxmlformats.org/officeDocument/2006/relationships/hyperlink" Target="http://cooking.stackexchange.com/questions/51515/ingredient-selection-for-canadian-poutine-dish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hyperlink" Target="https://www.avid.wiki/Poutine_Productions" TargetMode="Externa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hyperlink" Target="http://www.epicuriousgenerations.com/2016/03/cabane-sucre-style-puffy-omelets-cabane.html" TargetMode="External"/><Relationship Id="rId7" Type="http://schemas.openxmlformats.org/officeDocument/2006/relationships/hyperlink" Target="https://erablierenathalielemieux.com/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11" Type="http://schemas.openxmlformats.org/officeDocument/2006/relationships/hyperlink" Target="https://www.flickr.com/photos/29442760@N00/39995580601" TargetMode="External"/><Relationship Id="rId5" Type="http://schemas.openxmlformats.org/officeDocument/2006/relationships/hyperlink" Target="https://www.flickr.com/photos/12892030@N00/6974621697" TargetMode="External"/><Relationship Id="rId10" Type="http://schemas.openxmlformats.org/officeDocument/2006/relationships/image" Target="../media/image47.jpeg"/><Relationship Id="rId4" Type="http://schemas.openxmlformats.org/officeDocument/2006/relationships/image" Target="../media/image44.jpeg"/><Relationship Id="rId9" Type="http://schemas.openxmlformats.org/officeDocument/2006/relationships/hyperlink" Target="http://lesgourmandisesdisa.blogspot.com/2008/04/cornets-lrable.html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turismoincanada.blogspot.com/2015/06/festa-nazionale-del-quebec.html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EIXKhnwPFE?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uWLR-6Zbks?feature=oembed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7D2FD795-8DF5-44F0-8664-4D8F626DD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C6B683D-13FA-4605-8648-01FC9C82F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852A959-AA36-4E4C-940B-F33A7BE0A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FFC38A9-EA65-4BD6-A6E1-CAD07CCB8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F9E36CA9-9013-4306-B36F-2E349B6FE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CE8D3FFE-4362-43F6-99D3-1B83F7AD59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F7AA39D6-8796-468A-8C18-D17C0BBF21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75967788-298A-4B75-B02F-0625E5F848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8D0FB4E1-29BE-427B-9999-B25351A07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9914662-C165-4AD1-89C0-F6C47C1090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384C8199-BC83-4D02-8937-CF9AB0F4CF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A28F3F3-1D22-45C2-8627-C7E4E74BD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9D8267F7-1115-4F9A-BEF5-BB6664BCF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>
                  <a:alpha val="40000"/>
                </a:schemeClr>
              </a:gs>
              <a:gs pos="100000">
                <a:schemeClr val="bg2">
                  <a:alpha val="80000"/>
                </a:schemeClr>
              </a:gs>
            </a:gsLst>
            <a:lin ang="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41" name="Titre 1">
            <a:extLst>
              <a:ext uri="{FF2B5EF4-FFF2-40B4-BE49-F238E27FC236}">
                <a16:creationId xmlns:a16="http://schemas.microsoft.com/office/drawing/2014/main" id="{8EA452E6-BEC6-B5DD-E293-11BC803F1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315" y="545126"/>
            <a:ext cx="4554821" cy="2186096"/>
          </a:xfrm>
        </p:spPr>
        <p:txBody>
          <a:bodyPr anchor="t">
            <a:normAutofit/>
          </a:bodyPr>
          <a:lstStyle/>
          <a:p>
            <a:r>
              <a:rPr lang="fr-FR" dirty="0"/>
              <a:t>So </a:t>
            </a:r>
            <a:r>
              <a:rPr lang="fr-FR"/>
              <a:t>many</a:t>
            </a:r>
            <a:r>
              <a:rPr lang="fr-FR" dirty="0"/>
              <a:t> </a:t>
            </a:r>
            <a:r>
              <a:rPr lang="fr-FR"/>
              <a:t>choices</a:t>
            </a:r>
            <a:r>
              <a:rPr lang="fr-FR" dirty="0"/>
              <a:t>.....</a:t>
            </a:r>
          </a:p>
        </p:txBody>
      </p:sp>
      <p:pic>
        <p:nvPicPr>
          <p:cNvPr id="4" name="Espace réservé du contenu 3" descr="Images Gratuites : la musique, femme, Entreprise, ordinateur ...">
            <a:extLst>
              <a:ext uri="{FF2B5EF4-FFF2-40B4-BE49-F238E27FC236}">
                <a16:creationId xmlns:a16="http://schemas.microsoft.com/office/drawing/2014/main" id="{5A24D27B-097E-2B93-4ED2-11E4DE5087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887" r="11386" b="-1"/>
          <a:stretch>
            <a:fillRect/>
          </a:stretch>
        </p:blipFill>
        <p:spPr>
          <a:xfrm>
            <a:off x="854361" y="540000"/>
            <a:ext cx="5420993" cy="5768725"/>
          </a:xfrm>
          <a:prstGeom prst="rect">
            <a:avLst/>
          </a:prstGeom>
        </p:spPr>
      </p:pic>
      <p:sp>
        <p:nvSpPr>
          <p:cNvPr id="42" name="Content Placeholder 7">
            <a:extLst>
              <a:ext uri="{FF2B5EF4-FFF2-40B4-BE49-F238E27FC236}">
                <a16:creationId xmlns:a16="http://schemas.microsoft.com/office/drawing/2014/main" id="{E65EFB8C-E649-445D-F772-1F7EE8B26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9686" y="2947121"/>
            <a:ext cx="4910883" cy="336160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dirty="0"/>
              <a:t>I think my best choice would be to apply for French Canada.</a:t>
            </a:r>
            <a:endParaRPr lang="fr-FR" sz="2400" dirty="0"/>
          </a:p>
          <a:p>
            <a:pPr marL="0" indent="0">
              <a:buNone/>
            </a:pPr>
            <a:r>
              <a:rPr lang="en-US" sz="2400" dirty="0"/>
              <a:t>It is so tempting.</a:t>
            </a:r>
            <a:endParaRPr lang="fr-FR" sz="2400" dirty="0"/>
          </a:p>
          <a:p>
            <a:pPr marL="0" indent="0">
              <a:buNone/>
            </a:pPr>
            <a:r>
              <a:rPr lang="en-US" sz="2400" dirty="0"/>
              <a:t>Go </a:t>
            </a:r>
            <a:r>
              <a:rPr lang="en-US" sz="2400" dirty="0" err="1"/>
              <a:t>Go</a:t>
            </a:r>
            <a:r>
              <a:rPr lang="en-US" sz="2400" dirty="0"/>
              <a:t> </a:t>
            </a:r>
            <a:r>
              <a:rPr lang="en-US" sz="2400" dirty="0" err="1"/>
              <a:t>Go</a:t>
            </a:r>
          </a:p>
          <a:p>
            <a:pPr marL="0" indent="0">
              <a:buNone/>
            </a:pPr>
            <a:r>
              <a:rPr lang="en-US" sz="2400" dirty="0"/>
              <a:t>Click and wish for the best.</a:t>
            </a:r>
            <a:endParaRPr lang="en-US"/>
          </a:p>
          <a:p>
            <a:pPr marL="269875" indent="-269875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3453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C8C0F4-5C44-4C3F-B321-5CB3E2BAB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87A62DB-71D7-497D-BE1C-933ECB515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25125" y="3600"/>
            <a:ext cx="7266875" cy="6854400"/>
            <a:chOff x="4925125" y="3600"/>
            <a:chExt cx="7266875" cy="68544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DAC2767-A7E3-4697-90F6-443A58314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5125" y="10980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B23E396-A746-411A-8709-32ABC4DDE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05686" y="6531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135C986-CB82-4211-A910-D232B9BCA1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3760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7F2C8F-CC11-4A18-AA7E-AE8C022CDC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000" y="1"/>
            <a:ext cx="6858000" cy="6857999"/>
          </a:xfrm>
          <a:custGeom>
            <a:avLst/>
            <a:gdLst>
              <a:gd name="connsiteX0" fmla="*/ 3428961 w 6858000"/>
              <a:gd name="connsiteY0" fmla="*/ 0 h 6857999"/>
              <a:gd name="connsiteX1" fmla="*/ 3429042 w 6858000"/>
              <a:gd name="connsiteY1" fmla="*/ 0 h 6857999"/>
              <a:gd name="connsiteX2" fmla="*/ 3605457 w 6858000"/>
              <a:gd name="connsiteY2" fmla="*/ 4461 h 6857999"/>
              <a:gd name="connsiteX3" fmla="*/ 6858000 w 6858000"/>
              <a:gd name="connsiteY3" fmla="*/ 3429000 h 6857999"/>
              <a:gd name="connsiteX4" fmla="*/ 3429001 w 6858000"/>
              <a:gd name="connsiteY4" fmla="*/ 6857999 h 6857999"/>
              <a:gd name="connsiteX5" fmla="*/ 0 w 6858000"/>
              <a:gd name="connsiteY5" fmla="*/ 3429000 h 6857999"/>
              <a:gd name="connsiteX6" fmla="*/ 3252545 w 6858000"/>
              <a:gd name="connsiteY6" fmla="*/ 44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6857999">
                <a:moveTo>
                  <a:pt x="3428961" y="0"/>
                </a:moveTo>
                <a:lnTo>
                  <a:pt x="3429042" y="0"/>
                </a:lnTo>
                <a:lnTo>
                  <a:pt x="3605457" y="4461"/>
                </a:lnTo>
                <a:cubicBezTo>
                  <a:pt x="5417236" y="96300"/>
                  <a:pt x="6858000" y="1594396"/>
                  <a:pt x="6858000" y="3429000"/>
                </a:cubicBezTo>
                <a:cubicBezTo>
                  <a:pt x="6858000" y="5322784"/>
                  <a:pt x="5322784" y="6857999"/>
                  <a:pt x="3429001" y="6857999"/>
                </a:cubicBezTo>
                <a:cubicBezTo>
                  <a:pt x="1535216" y="6857999"/>
                  <a:pt x="0" y="5322784"/>
                  <a:pt x="0" y="3429000"/>
                </a:cubicBezTo>
                <a:cubicBezTo>
                  <a:pt x="0" y="1594396"/>
                  <a:pt x="1440765" y="96300"/>
                  <a:pt x="3252545" y="4461"/>
                </a:cubicBezTo>
                <a:close/>
              </a:path>
            </a:pathLst>
          </a:custGeom>
          <a:solidFill>
            <a:srgbClr val="FFFFFF"/>
          </a:solidFill>
          <a:effectLst>
            <a:softEdge rad="1016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4883C0B-D37B-39A4-DD1C-59C8F3329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4500561" cy="2181946"/>
          </a:xfrm>
        </p:spPr>
        <p:txBody>
          <a:bodyPr anchor="t">
            <a:normAutofit/>
          </a:bodyPr>
          <a:lstStyle/>
          <a:p>
            <a:r>
              <a:rPr lang="fr-FR" sz="3300" dirty="0"/>
              <a:t>And </a:t>
            </a:r>
            <a:r>
              <a:rPr lang="fr-FR" sz="3300" dirty="0" err="1"/>
              <a:t>from</a:t>
            </a:r>
            <a:r>
              <a:rPr lang="fr-FR" sz="3300" dirty="0"/>
              <a:t> </a:t>
            </a:r>
            <a:r>
              <a:rPr lang="fr-FR" sz="3300" dirty="0" err="1"/>
              <a:t>September</a:t>
            </a:r>
            <a:r>
              <a:rPr lang="fr-FR" sz="3300" dirty="0"/>
              <a:t> to June, </a:t>
            </a:r>
            <a:r>
              <a:rPr lang="fr-FR" sz="3300" dirty="0" err="1"/>
              <a:t>your</a:t>
            </a:r>
            <a:r>
              <a:rPr lang="fr-FR" sz="3300" dirty="0"/>
              <a:t> </a:t>
            </a:r>
            <a:r>
              <a:rPr lang="fr-FR" sz="3300" dirty="0" err="1"/>
              <a:t>students</a:t>
            </a:r>
            <a:r>
              <a:rPr lang="fr-FR" sz="3300" dirty="0"/>
              <a:t> </a:t>
            </a:r>
            <a:r>
              <a:rPr lang="fr-FR" sz="3300" dirty="0" err="1"/>
              <a:t>will</a:t>
            </a:r>
            <a:r>
              <a:rPr lang="fr-FR" sz="3300" dirty="0"/>
              <a:t> have </a:t>
            </a:r>
            <a:r>
              <a:rPr lang="fr-FR" sz="3300" dirty="0" err="1"/>
              <a:t>plenty</a:t>
            </a:r>
            <a:r>
              <a:rPr lang="fr-FR" sz="3300" dirty="0"/>
              <a:t> to </a:t>
            </a:r>
            <a:r>
              <a:rPr lang="fr-FR" sz="3300" dirty="0" err="1"/>
              <a:t>see</a:t>
            </a:r>
            <a:r>
              <a:rPr lang="fr-FR" sz="3300" dirty="0"/>
              <a:t> and do .....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F8E3B9-E4C1-8E75-C1A8-05970AA0D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947121"/>
            <a:ext cx="4500562" cy="33616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69875" indent="-269875"/>
            <a:r>
              <a:rPr lang="fr-FR" sz="2400" b="1" dirty="0">
                <a:solidFill>
                  <a:srgbClr val="FF0000"/>
                </a:solidFill>
              </a:rPr>
              <a:t>Attachez vos tuques avec de la broche!</a:t>
            </a:r>
          </a:p>
          <a:p>
            <a:pPr marL="269875" indent="-269875"/>
            <a:endParaRPr lang="fr-FR" sz="2400" b="1" dirty="0">
              <a:solidFill>
                <a:srgbClr val="FF0000"/>
              </a:solidFill>
            </a:endParaRPr>
          </a:p>
          <a:p>
            <a:pPr marL="269875" indent="-269875"/>
            <a:r>
              <a:rPr lang="fr-FR" sz="2400" b="1" dirty="0">
                <a:solidFill>
                  <a:srgbClr val="FF0000"/>
                </a:solidFill>
              </a:rPr>
              <a:t>Hold on to </a:t>
            </a:r>
            <a:r>
              <a:rPr lang="fr-FR" sz="2400" b="1" err="1">
                <a:solidFill>
                  <a:srgbClr val="FF0000"/>
                </a:solidFill>
              </a:rPr>
              <a:t>your</a:t>
            </a:r>
            <a:r>
              <a:rPr lang="fr-FR" sz="2400" b="1" dirty="0">
                <a:solidFill>
                  <a:srgbClr val="FF0000"/>
                </a:solidFill>
              </a:rPr>
              <a:t> </a:t>
            </a:r>
            <a:r>
              <a:rPr lang="fr-FR" sz="2400" b="1" err="1">
                <a:solidFill>
                  <a:srgbClr val="FF0000"/>
                </a:solidFill>
              </a:rPr>
              <a:t>hat</a:t>
            </a:r>
            <a:r>
              <a:rPr lang="fr-FR" sz="2400" b="1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4" name="Image 3" descr="Une image contenant croquis, dessin, illustration, clipart&#10;&#10;Le contenu généré par l’IA peut être incorrect.">
            <a:extLst>
              <a:ext uri="{FF2B5EF4-FFF2-40B4-BE49-F238E27FC236}">
                <a16:creationId xmlns:a16="http://schemas.microsoft.com/office/drawing/2014/main" id="{82A58E5A-2C50-D3EF-8F75-973E4B6C9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000" y="2211128"/>
            <a:ext cx="3600000" cy="243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98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A7DAB8-AA6C-32AC-A316-27EFFA19D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340" y="583132"/>
            <a:ext cx="9318343" cy="1809500"/>
          </a:xfrm>
        </p:spPr>
        <p:txBody>
          <a:bodyPr>
            <a:normAutofit fontScale="90000"/>
          </a:bodyPr>
          <a:lstStyle/>
          <a:p>
            <a:r>
              <a:rPr lang="fr-FR" dirty="0"/>
              <a:t>In </a:t>
            </a:r>
            <a:r>
              <a:rPr lang="fr-FR" dirty="0" err="1"/>
              <a:t>September</a:t>
            </a:r>
            <a:r>
              <a:rPr lang="fr-FR" dirty="0"/>
              <a:t>, </a:t>
            </a:r>
            <a:r>
              <a:rPr lang="fr-FR" dirty="0" err="1"/>
              <a:t>we'll</a:t>
            </a:r>
            <a:r>
              <a:rPr lang="fr-FR" dirty="0"/>
              <a:t> </a:t>
            </a:r>
            <a:r>
              <a:rPr lang="fr-FR" dirty="0" err="1"/>
              <a:t>teach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students</a:t>
            </a:r>
            <a:r>
              <a:rPr lang="fr-FR" dirty="0"/>
              <a:t> the </a:t>
            </a:r>
            <a:r>
              <a:rPr lang="fr-FR" dirty="0" err="1"/>
              <a:t>rules</a:t>
            </a:r>
            <a:r>
              <a:rPr lang="fr-FR" dirty="0"/>
              <a:t> of Canadian Football</a:t>
            </a:r>
          </a:p>
        </p:txBody>
      </p:sp>
      <p:pic>
        <p:nvPicPr>
          <p:cNvPr id="7" name="Espace réservé du contenu 6" descr="Une image contenant personne, sport, herbe, plein air&#10;&#10;Le contenu généré par l’IA peut être incorrect.">
            <a:extLst>
              <a:ext uri="{FF2B5EF4-FFF2-40B4-BE49-F238E27FC236}">
                <a16:creationId xmlns:a16="http://schemas.microsoft.com/office/drawing/2014/main" id="{A484179E-B1F6-9CD6-191E-AE64D969AC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65030" y="2613010"/>
            <a:ext cx="4327584" cy="3180272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A3FD80C-B4FA-1B9D-379C-84526E3BE436}"/>
              </a:ext>
            </a:extLst>
          </p:cNvPr>
          <p:cNvSpPr txBox="1"/>
          <p:nvPr/>
        </p:nvSpPr>
        <p:spPr>
          <a:xfrm>
            <a:off x="1524000" y="6670346"/>
            <a:ext cx="2286000" cy="116217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r>
              <a:rPr lang="en-US"/>
              <a:t>ThePhoto par PhotoAuthor est fournie sous licence CCYYSA.</a:t>
            </a:r>
          </a:p>
        </p:txBody>
      </p:sp>
    </p:spTree>
    <p:extLst>
      <p:ext uri="{BB962C8B-B14F-4D97-AF65-F5344CB8AC3E}">
        <p14:creationId xmlns:p14="http://schemas.microsoft.com/office/powerpoint/2010/main" val="2835616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F4E480B-94D6-46F9-A2B6-B98D311FD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6DC8E2D9-6729-4614-8667-C1016D318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pic>
        <p:nvPicPr>
          <p:cNvPr id="5" name="Picture 4" descr="Intérieur d’un bus vide">
            <a:extLst>
              <a:ext uri="{FF2B5EF4-FFF2-40B4-BE49-F238E27FC236}">
                <a16:creationId xmlns:a16="http://schemas.microsoft.com/office/drawing/2014/main" id="{781A9A6F-A42C-7B0E-3756-FE36BE44C82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r="-8" b="15726"/>
          <a:stretch>
            <a:fillRect/>
          </a:stretch>
        </p:blipFill>
        <p:spPr>
          <a:xfrm>
            <a:off x="-688" y="-4"/>
            <a:ext cx="12192687" cy="68580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67186895-7DAD-4EEE-BF1A-CC36B9426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-5"/>
            <a:ext cx="9785926" cy="6858005"/>
            <a:chOff x="2406074" y="-5"/>
            <a:chExt cx="9785926" cy="6858005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5BFDCD0-B536-4527-AB6E-79B0E4EDD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2424112" y="-4"/>
              <a:ext cx="9767888" cy="6858003"/>
              <a:chOff x="0" y="-3"/>
              <a:chExt cx="9767888" cy="6858003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850C5E2-9BE7-4321-8945-320FE5AA9C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428999"/>
                <a:ext cx="9767888" cy="3429001"/>
              </a:xfrm>
              <a:prstGeom prst="rect">
                <a:avLst/>
              </a:prstGeom>
              <a:gradFill flip="none" rotWithShape="1">
                <a:gsLst>
                  <a:gs pos="32000">
                    <a:schemeClr val="bg1">
                      <a:alpha val="60000"/>
                    </a:schemeClr>
                  </a:gs>
                  <a:gs pos="0">
                    <a:schemeClr val="bg1">
                      <a:alpha val="80000"/>
                    </a:schemeClr>
                  </a:gs>
                  <a:gs pos="63000">
                    <a:schemeClr val="bg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7B89D3D-F057-4F89-87AC-DBA5FD04CE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V="1">
                <a:off x="0" y="-3"/>
                <a:ext cx="9767888" cy="3428999"/>
              </a:xfrm>
              <a:prstGeom prst="rect">
                <a:avLst/>
              </a:prstGeom>
              <a:gradFill flip="none" rotWithShape="1">
                <a:gsLst>
                  <a:gs pos="32000">
                    <a:schemeClr val="bg1">
                      <a:alpha val="60000"/>
                    </a:schemeClr>
                  </a:gs>
                  <a:gs pos="0">
                    <a:schemeClr val="bg1">
                      <a:alpha val="80000"/>
                    </a:schemeClr>
                  </a:gs>
                  <a:gs pos="63000">
                    <a:schemeClr val="bg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5B5518D-4B46-4866-BF9F-D6550DA002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2406074" y="-5"/>
              <a:ext cx="9785926" cy="6858002"/>
              <a:chOff x="0" y="-1"/>
              <a:chExt cx="9785926" cy="6858002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1673445-12E5-48F8-BEF8-87016BBC52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429000"/>
                <a:ext cx="9785926" cy="342900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/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ACC629B-B138-4925-BE58-F4E4E2CC83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V="1">
                <a:off x="0" y="-1"/>
                <a:ext cx="9785926" cy="342899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/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0C8F77F-4220-4C2C-BE7D-0C626E457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423330" y="-5"/>
              <a:ext cx="9768670" cy="6858002"/>
              <a:chOff x="2423330" y="-5"/>
              <a:chExt cx="9768670" cy="6858002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66BF283-D5A5-422F-9640-B6D1ABD989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2423330" y="-5"/>
                <a:ext cx="9767888" cy="342900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4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5EAD1A7-3DBD-4376-BF10-AEE971C1BC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 flipV="1">
                <a:off x="2424112" y="3428998"/>
                <a:ext cx="9767888" cy="342899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4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F565D01-6AAA-4149-B7F9-257DDE044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V="1">
              <a:off x="4637393" y="-696606"/>
              <a:ext cx="6312874" cy="8796338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F0173286-E389-7E76-2ECA-875AC6047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4500561" cy="589883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800" dirty="0">
                <a:solidFill>
                  <a:srgbClr val="FFFFFF"/>
                </a:solidFill>
              </a:rPr>
              <a:t>And your students will experience their first ride to school in a yellow bus</a:t>
            </a:r>
          </a:p>
        </p:txBody>
      </p:sp>
    </p:spTree>
    <p:extLst>
      <p:ext uri="{BB962C8B-B14F-4D97-AF65-F5344CB8AC3E}">
        <p14:creationId xmlns:p14="http://schemas.microsoft.com/office/powerpoint/2010/main" val="1544884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A17EB6-DEEC-94AC-085A-445C9ECD8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698" y="209321"/>
            <a:ext cx="11101135" cy="1809500"/>
          </a:xfrm>
        </p:spPr>
        <p:txBody>
          <a:bodyPr/>
          <a:lstStyle/>
          <a:p>
            <a:r>
              <a:rPr lang="fr-FR" dirty="0"/>
              <a:t>In </a:t>
            </a:r>
            <a:r>
              <a:rPr lang="fr-FR" dirty="0" err="1"/>
              <a:t>October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students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desire</a:t>
            </a:r>
            <a:r>
              <a:rPr lang="fr-FR" dirty="0"/>
              <a:t> to live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fall</a:t>
            </a:r>
            <a:r>
              <a:rPr lang="fr-FR" dirty="0"/>
              <a:t> to </a:t>
            </a:r>
            <a:r>
              <a:rPr lang="fr-FR" dirty="0" err="1"/>
              <a:t>its</a:t>
            </a:r>
            <a:r>
              <a:rPr lang="fr-FR" dirty="0"/>
              <a:t> </a:t>
            </a:r>
            <a:r>
              <a:rPr lang="fr-FR" dirty="0" err="1"/>
              <a:t>fuellest</a:t>
            </a:r>
            <a:r>
              <a:rPr lang="fr-FR" dirty="0"/>
              <a:t> </a:t>
            </a:r>
          </a:p>
        </p:txBody>
      </p:sp>
      <p:pic>
        <p:nvPicPr>
          <p:cNvPr id="4" name="Espace réservé du contenu 3" descr="Belle fille allongée dans les feuilles Photo stock libre - Public ...">
            <a:extLst>
              <a:ext uri="{FF2B5EF4-FFF2-40B4-BE49-F238E27FC236}">
                <a16:creationId xmlns:a16="http://schemas.microsoft.com/office/drawing/2014/main" id="{400B0739-A156-B756-70C2-1569218388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-5785" b="14151"/>
          <a:stretch>
            <a:fillRect/>
          </a:stretch>
        </p:blipFill>
        <p:spPr>
          <a:xfrm>
            <a:off x="430258" y="2280084"/>
            <a:ext cx="3671099" cy="2610664"/>
          </a:xfrm>
          <a:prstGeom prst="rect">
            <a:avLst/>
          </a:prstGeom>
        </p:spPr>
      </p:pic>
      <p:pic>
        <p:nvPicPr>
          <p:cNvPr id="5" name="Image 4" descr="pumpkin, spooky, halloween, october, scary, jack-o-lantern, evil ...">
            <a:extLst>
              <a:ext uri="{FF2B5EF4-FFF2-40B4-BE49-F238E27FC236}">
                <a16:creationId xmlns:a16="http://schemas.microsoft.com/office/drawing/2014/main" id="{1E551DEC-4BF7-2CA9-7376-94F02BC59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397" y="4232514"/>
            <a:ext cx="3450567" cy="2274858"/>
          </a:xfrm>
          <a:prstGeom prst="rect">
            <a:avLst/>
          </a:prstGeom>
        </p:spPr>
      </p:pic>
      <p:pic>
        <p:nvPicPr>
          <p:cNvPr id="6" name="Image 5" descr="Une image contenant plein air, ciel, personne, plante&#10;&#10;Le contenu généré par l’IA peut être incorrect.">
            <a:extLst>
              <a:ext uri="{FF2B5EF4-FFF2-40B4-BE49-F238E27FC236}">
                <a16:creationId xmlns:a16="http://schemas.microsoft.com/office/drawing/2014/main" id="{848D15B1-B53C-0759-606E-4AE952338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0321" y="1861868"/>
            <a:ext cx="3651849" cy="474452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288D71E-B75E-973B-AF7B-976913E6BDF0}"/>
              </a:ext>
            </a:extLst>
          </p:cNvPr>
          <p:cNvSpPr txBox="1"/>
          <p:nvPr/>
        </p:nvSpPr>
        <p:spPr>
          <a:xfrm>
            <a:off x="5478997" y="4876983"/>
            <a:ext cx="282102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/>
              <a:t>Lasse </a:t>
            </a:r>
            <a:r>
              <a:rPr lang="fr-FR" dirty="0" err="1"/>
              <a:t>Boerner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Germany </a:t>
            </a:r>
          </a:p>
        </p:txBody>
      </p:sp>
    </p:spTree>
    <p:extLst>
      <p:ext uri="{BB962C8B-B14F-4D97-AF65-F5344CB8AC3E}">
        <p14:creationId xmlns:p14="http://schemas.microsoft.com/office/powerpoint/2010/main" val="2197318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BF4E480B-94D6-46F9-A2B6-B98D311FD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6DC8E2D9-6729-4614-8667-C1016D318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pic>
        <p:nvPicPr>
          <p:cNvPr id="4" name="Espace réservé du contenu 3" descr="Une image contenant plein air, oiseau aquatique, oiseau, Migration d’animaux&#10;&#10;Le contenu généré par l’IA peut être incorrect.">
            <a:extLst>
              <a:ext uri="{FF2B5EF4-FFF2-40B4-BE49-F238E27FC236}">
                <a16:creationId xmlns:a16="http://schemas.microsoft.com/office/drawing/2014/main" id="{9E79C2FE-4C21-2029-9D5C-CDF85BA0206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8171" r="1" b="6834"/>
          <a:stretch>
            <a:fillRect/>
          </a:stretch>
        </p:blipFill>
        <p:spPr>
          <a:xfrm>
            <a:off x="-688" y="-4"/>
            <a:ext cx="12192687" cy="6858000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67186895-7DAD-4EEE-BF1A-CC36B9426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-5"/>
            <a:ext cx="9785926" cy="6858005"/>
            <a:chOff x="2406074" y="-5"/>
            <a:chExt cx="9785926" cy="6858005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5BFDCD0-B536-4527-AB6E-79B0E4EDD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2424112" y="-4"/>
              <a:ext cx="9767888" cy="6858003"/>
              <a:chOff x="0" y="-3"/>
              <a:chExt cx="9767888" cy="6858003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1850C5E2-9BE7-4321-8945-320FE5AA9C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428999"/>
                <a:ext cx="9767888" cy="3429001"/>
              </a:xfrm>
              <a:prstGeom prst="rect">
                <a:avLst/>
              </a:prstGeom>
              <a:gradFill flip="none" rotWithShape="1">
                <a:gsLst>
                  <a:gs pos="32000">
                    <a:schemeClr val="bg1">
                      <a:alpha val="60000"/>
                    </a:schemeClr>
                  </a:gs>
                  <a:gs pos="0">
                    <a:schemeClr val="bg1">
                      <a:alpha val="80000"/>
                    </a:schemeClr>
                  </a:gs>
                  <a:gs pos="63000">
                    <a:schemeClr val="bg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07B89D3D-F057-4F89-87AC-DBA5FD04CE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V="1">
                <a:off x="0" y="-3"/>
                <a:ext cx="9767888" cy="3428999"/>
              </a:xfrm>
              <a:prstGeom prst="rect">
                <a:avLst/>
              </a:prstGeom>
              <a:gradFill flip="none" rotWithShape="1">
                <a:gsLst>
                  <a:gs pos="32000">
                    <a:schemeClr val="bg1">
                      <a:alpha val="60000"/>
                    </a:schemeClr>
                  </a:gs>
                  <a:gs pos="0">
                    <a:schemeClr val="bg1">
                      <a:alpha val="80000"/>
                    </a:schemeClr>
                  </a:gs>
                  <a:gs pos="63000">
                    <a:schemeClr val="bg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95B5518D-4B46-4866-BF9F-D6550DA002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2406074" y="-5"/>
              <a:ext cx="9785926" cy="6858002"/>
              <a:chOff x="0" y="-1"/>
              <a:chExt cx="9785926" cy="6858002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71673445-12E5-48F8-BEF8-87016BBC52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429000"/>
                <a:ext cx="9785926" cy="342900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/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3ACC629B-B138-4925-BE58-F4E4E2CC83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V="1">
                <a:off x="0" y="-1"/>
                <a:ext cx="9785926" cy="342899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/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0C8F77F-4220-4C2C-BE7D-0C626E457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423330" y="-5"/>
              <a:ext cx="9768670" cy="6858002"/>
              <a:chOff x="2423330" y="-5"/>
              <a:chExt cx="9768670" cy="6858002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B66BF283-D5A5-422F-9640-B6D1ABD989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2423330" y="-5"/>
                <a:ext cx="9767888" cy="342900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4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5EAD1A7-3DBD-4376-BF10-AEE971C1BC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 flipV="1">
                <a:off x="2424112" y="3428998"/>
                <a:ext cx="9767888" cy="342899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4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8F565D01-6AAA-4149-B7F9-257DDE044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V="1">
              <a:off x="4637393" y="-696606"/>
              <a:ext cx="6312874" cy="8796338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47CAFDBB-E2C6-9088-BBE2-12BEF5DA5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4500561" cy="500743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500" dirty="0">
                <a:solidFill>
                  <a:srgbClr val="FFFFFF"/>
                </a:solidFill>
              </a:rPr>
              <a:t>Later, they'll watch thousand of geese invade our fields and shores while travelling south for the winter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E385E9B-CA32-33F6-C4DA-3B3318AC4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793" y="5951759"/>
            <a:ext cx="4500561" cy="6301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600" cap="all" spc="300">
                <a:solidFill>
                  <a:srgbClr val="FFFFFF"/>
                </a:solidFill>
              </a:rPr>
              <a:t>And come back in spring</a:t>
            </a:r>
          </a:p>
        </p:txBody>
      </p:sp>
    </p:spTree>
    <p:extLst>
      <p:ext uri="{BB962C8B-B14F-4D97-AF65-F5344CB8AC3E}">
        <p14:creationId xmlns:p14="http://schemas.microsoft.com/office/powerpoint/2010/main" val="1706216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BF4E480B-94D6-46F9-A2B6-B98D311FD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6DC8E2D9-6729-4614-8667-C1016D318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69D2A84-E503-4706-5A63-99B6D1663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626264"/>
            <a:ext cx="4385544" cy="575337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6800" dirty="0"/>
              <a:t>And why not become the spectator of our </a:t>
            </a:r>
            <a:br>
              <a:rPr lang="en-US" sz="6800" dirty="0"/>
            </a:br>
            <a:r>
              <a:rPr lang="en-US" sz="6800" dirty="0"/>
              <a:t>''Fall Colors Festival''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1ECFAF06-2E3A-4A71-8D06-6173F7883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36792" y="632802"/>
            <a:ext cx="3600001" cy="3600000"/>
          </a:xfrm>
          <a:prstGeom prst="ellipse">
            <a:avLst/>
          </a:prstGeom>
          <a:solidFill>
            <a:schemeClr val="accent2">
              <a:alpha val="40000"/>
            </a:schemeClr>
          </a:solidFill>
          <a:ln>
            <a:noFill/>
          </a:ln>
          <a:effectLst>
            <a:softEdge rad="762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1A34209E-03A4-4D0A-B6C7-97AAD7954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1549" y="333197"/>
            <a:ext cx="3600001" cy="3600000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noFill/>
          </a:ln>
          <a:effectLst>
            <a:softEdge rad="762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ce réservé du contenu 3" descr="Une image contenant plein air, chute, ciel, eau&#10;&#10;Le contenu généré par l’IA peut être incorrect.">
            <a:extLst>
              <a:ext uri="{FF2B5EF4-FFF2-40B4-BE49-F238E27FC236}">
                <a16:creationId xmlns:a16="http://schemas.microsoft.com/office/drawing/2014/main" id="{2A3296A0-09DD-A435-97F2-8A7819653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4918" r="82"/>
          <a:stretch>
            <a:fillRect/>
          </a:stretch>
        </p:blipFill>
        <p:spPr>
          <a:xfrm>
            <a:off x="8217693" y="80825"/>
            <a:ext cx="3600000" cy="3600000"/>
          </a:xfrm>
          <a:custGeom>
            <a:avLst/>
            <a:gdLst/>
            <a:ahLst/>
            <a:cxnLst/>
            <a:rect l="l" t="t" r="r" b="b"/>
            <a:pathLst>
              <a:path w="6858000" h="6858000">
                <a:moveTo>
                  <a:pt x="3429001" y="0"/>
                </a:moveTo>
                <a:cubicBezTo>
                  <a:pt x="5322784" y="0"/>
                  <a:pt x="6858000" y="1535216"/>
                  <a:pt x="6858000" y="3429001"/>
                </a:cubicBezTo>
                <a:cubicBezTo>
                  <a:pt x="6858000" y="5322785"/>
                  <a:pt x="5322784" y="6858000"/>
                  <a:pt x="3429001" y="6858000"/>
                </a:cubicBezTo>
                <a:cubicBezTo>
                  <a:pt x="1535216" y="6858000"/>
                  <a:pt x="0" y="5322785"/>
                  <a:pt x="0" y="3429001"/>
                </a:cubicBezTo>
                <a:cubicBezTo>
                  <a:pt x="0" y="1535216"/>
                  <a:pt x="1535216" y="0"/>
                  <a:pt x="3429001" y="0"/>
                </a:cubicBezTo>
                <a:close/>
              </a:path>
            </a:pathLst>
          </a:custGeom>
          <a:effectLst>
            <a:softEdge rad="508000"/>
          </a:effectLst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4468222C-EBAE-4806-B30C-63F54FD4E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34523" y="1101842"/>
            <a:ext cx="5292730" cy="5292728"/>
            <a:chOff x="5724759" y="0"/>
            <a:chExt cx="5516563" cy="551656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6A160305-2228-4B01-938C-BE3E89197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24759" y="0"/>
              <a:ext cx="5516563" cy="5516563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5D382EEA-6A72-4571-BBBE-4E770ED706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07120" y="0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Espace réservé du contenu 6" descr="Image libre: ombre, sentier forestier, paysage, aube, brouillard ...">
            <a:extLst>
              <a:ext uri="{FF2B5EF4-FFF2-40B4-BE49-F238E27FC236}">
                <a16:creationId xmlns:a16="http://schemas.microsoft.com/office/drawing/2014/main" id="{CFBE2137-C6DC-B879-90FA-CC6601A04D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rcRect l="7017" r="17983"/>
          <a:stretch>
            <a:fillRect/>
          </a:stretch>
        </p:blipFill>
        <p:spPr>
          <a:xfrm>
            <a:off x="4682811" y="1520825"/>
            <a:ext cx="4320000" cy="4320000"/>
          </a:xfrm>
          <a:custGeom>
            <a:avLst/>
            <a:gdLst/>
            <a:ahLst/>
            <a:cxnLst/>
            <a:rect l="l" t="t" r="r" b="b"/>
            <a:pathLst>
              <a:path w="6858000" h="6858000">
                <a:moveTo>
                  <a:pt x="3429001" y="0"/>
                </a:moveTo>
                <a:cubicBezTo>
                  <a:pt x="5322784" y="0"/>
                  <a:pt x="6858000" y="1535216"/>
                  <a:pt x="6858000" y="3429001"/>
                </a:cubicBezTo>
                <a:cubicBezTo>
                  <a:pt x="6858000" y="5322785"/>
                  <a:pt x="5322784" y="6858000"/>
                  <a:pt x="3429001" y="6858000"/>
                </a:cubicBezTo>
                <a:cubicBezTo>
                  <a:pt x="1535216" y="6858000"/>
                  <a:pt x="0" y="5322785"/>
                  <a:pt x="0" y="3429001"/>
                </a:cubicBezTo>
                <a:cubicBezTo>
                  <a:pt x="0" y="1535216"/>
                  <a:pt x="1535216" y="0"/>
                  <a:pt x="3429001" y="0"/>
                </a:cubicBezTo>
                <a:close/>
              </a:path>
            </a:pathLst>
          </a:cu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975430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BF4E480B-94D6-46F9-A2B6-B98D311FD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6DC8E2D9-6729-4614-8667-C1016D318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51D7693-B421-4236-AEB5-217E62126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950A03D-DA9F-429B-9910-BE2B2CE0E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3A49BEF-CE76-40CE-B6B2-F5361440D9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4AA0740-F2A8-43B7-A6B9-E6EF6693C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DD35DA0-4C4D-421B-BD2D-DA94479854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2BCEB27A-F849-402B-A0C9-3529C5DF9A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66EDF219-8CB8-46D7-947D-15F361A630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963E2A2-CDC1-4A4C-B7B1-0906714C2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F940CBB-38CA-458C-A826-40D9FB3789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E3373E7-FBC9-480D-8865-87920273E8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92F4303-F8BB-43B9-87C8-333535A436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E1297267-64FC-46DE-88B8-E76DC4691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AA31569-C2E8-17C7-3A05-027FA666E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4500561" cy="42598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500" dirty="0"/>
              <a:t>Nowhere else, could your students experience fishing in so many ways?</a:t>
            </a:r>
          </a:p>
        </p:txBody>
      </p:sp>
      <p:pic>
        <p:nvPicPr>
          <p:cNvPr id="17" name="Image 16" descr="Images Gratuites : main, homme, forêt, région sauvage, photographe ...">
            <a:extLst>
              <a:ext uri="{FF2B5EF4-FFF2-40B4-BE49-F238E27FC236}">
                <a16:creationId xmlns:a16="http://schemas.microsoft.com/office/drawing/2014/main" id="{E8E3FAF2-B0C1-C906-0B62-8F698FD351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80" r="1452" b="-6"/>
          <a:stretch>
            <a:fillRect/>
          </a:stretch>
        </p:blipFill>
        <p:spPr>
          <a:xfrm>
            <a:off x="5747424" y="10"/>
            <a:ext cx="3222000" cy="3428990"/>
          </a:xfrm>
          <a:prstGeom prst="rect">
            <a:avLst/>
          </a:prstGeom>
        </p:spPr>
      </p:pic>
      <p:pic>
        <p:nvPicPr>
          <p:cNvPr id="14" name="Image 13" descr="Une image contenant plein air, eau, sport, ciel&#10;&#10;Le contenu généré par l’IA peut être incorrect.">
            <a:extLst>
              <a:ext uri="{FF2B5EF4-FFF2-40B4-BE49-F238E27FC236}">
                <a16:creationId xmlns:a16="http://schemas.microsoft.com/office/drawing/2014/main" id="{AAD4C191-0C99-8FE4-C01D-669029682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6623" r="10522"/>
          <a:stretch>
            <a:fillRect/>
          </a:stretch>
        </p:blipFill>
        <p:spPr>
          <a:xfrm>
            <a:off x="8970000" y="10"/>
            <a:ext cx="3222000" cy="3428990"/>
          </a:xfrm>
          <a:prstGeom prst="rect">
            <a:avLst/>
          </a:prstGeom>
        </p:spPr>
      </p:pic>
      <p:pic>
        <p:nvPicPr>
          <p:cNvPr id="11" name="Image 10" descr="Une image contenant plein air, neige, ciel, personne&#10;&#10;Le contenu généré par l’IA peut être incorrect.">
            <a:extLst>
              <a:ext uri="{FF2B5EF4-FFF2-40B4-BE49-F238E27FC236}">
                <a16:creationId xmlns:a16="http://schemas.microsoft.com/office/drawing/2014/main" id="{0AA8DC51-583B-5140-FB6F-AF0E6BE24E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9407" b="10732"/>
          <a:stretch>
            <a:fillRect/>
          </a:stretch>
        </p:blipFill>
        <p:spPr>
          <a:xfrm>
            <a:off x="5748000" y="3427200"/>
            <a:ext cx="3222000" cy="3430800"/>
          </a:xfrm>
          <a:prstGeom prst="rect">
            <a:avLst/>
          </a:prstGeom>
        </p:spPr>
      </p:pic>
      <p:pic>
        <p:nvPicPr>
          <p:cNvPr id="3" name="Image 2" descr="Free photograph; man, child, fish, canoe">
            <a:extLst>
              <a:ext uri="{FF2B5EF4-FFF2-40B4-BE49-F238E27FC236}">
                <a16:creationId xmlns:a16="http://schemas.microsoft.com/office/drawing/2014/main" id="{7165E827-696D-7282-857C-3970D82A32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1472" y="3415937"/>
            <a:ext cx="3220530" cy="344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58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30D050C3-946A-4155-B469-3FE5492E6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0D7BFBB-BF60-4EF1-AF1C-731347DB1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0150CBC-E30B-417C-9BB2-CE6BB1A64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76020D6-6ADB-408E-A69F-4EA6F51A7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8226C8E5-1D99-421D-AB3C-2AF296A153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7669339-D0C4-4CF0-9A76-5BFBCDB798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38B31604-91C4-4CB0-8097-02EE0ADDC1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548340F5-A593-469A-98DC-B6D90D3B2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B59E3068-3000-4C82-ACA8-367498951E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C2E1C398-D8F7-4828-9F7F-80D61DAE2B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13B333C-60FD-4260-80E0-190666C9DE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DC05F582-AA63-4A8C-915E-66057E4BE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DADD4A7-A654-F524-8DC5-91DDFA722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315" y="540000"/>
            <a:ext cx="4554821" cy="218609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900"/>
              <a:t>November – Watch out! </a:t>
            </a:r>
            <a:br>
              <a:rPr lang="en-US" sz="2900"/>
            </a:br>
            <a:r>
              <a:rPr lang="en-US" sz="2900"/>
              <a:t>Tuque will definitely be a word to learn</a:t>
            </a:r>
            <a:br>
              <a:rPr lang="en-US" sz="2900"/>
            </a:br>
            <a:r>
              <a:rPr lang="en-US" sz="2900"/>
              <a:t>and know </a:t>
            </a:r>
            <a:br>
              <a:rPr lang="en-US" sz="2900"/>
            </a:br>
            <a:endParaRPr lang="en-US" sz="2900"/>
          </a:p>
        </p:txBody>
      </p:sp>
      <p:pic>
        <p:nvPicPr>
          <p:cNvPr id="4" name="Espace réservé du contenu 3" descr="Une image contenant hiver, noir et blanc, neige, Photographie monochrome&#10;&#10;Le contenu généré par l’IA peut être incorrect.">
            <a:extLst>
              <a:ext uri="{FF2B5EF4-FFF2-40B4-BE49-F238E27FC236}">
                <a16:creationId xmlns:a16="http://schemas.microsoft.com/office/drawing/2014/main" id="{DAED704E-AC71-4B05-AF50-910B2D3BF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9057" r="-2" b="-2"/>
          <a:stretch>
            <a:fillRect/>
          </a:stretch>
        </p:blipFill>
        <p:spPr>
          <a:xfrm>
            <a:off x="20" y="10"/>
            <a:ext cx="6444556" cy="3428990"/>
          </a:xfrm>
          <a:prstGeom prst="rect">
            <a:avLst/>
          </a:prstGeom>
        </p:spPr>
      </p:pic>
      <p:pic>
        <p:nvPicPr>
          <p:cNvPr id="7" name="Image 6" descr="Une image contenant personne, intérieur, habits, Visage humain&#10;&#10;Le contenu généré par l’IA peut être incorrect.">
            <a:extLst>
              <a:ext uri="{FF2B5EF4-FFF2-40B4-BE49-F238E27FC236}">
                <a16:creationId xmlns:a16="http://schemas.microsoft.com/office/drawing/2014/main" id="{2BB93B72-25BE-8AA7-4E4B-7A3F69747E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-2" b="32392"/>
          <a:stretch>
            <a:fillRect/>
          </a:stretch>
        </p:blipFill>
        <p:spPr>
          <a:xfrm>
            <a:off x="20" y="3427200"/>
            <a:ext cx="6443980" cy="3430800"/>
          </a:xfrm>
          <a:prstGeom prst="rect">
            <a:avLst/>
          </a:prstGeom>
        </p:spPr>
      </p:pic>
      <p:pic>
        <p:nvPicPr>
          <p:cNvPr id="10" name="Espace réservé du contenu 9" descr="Cry Smiley Laughs · Free image on Pixabay">
            <a:extLst>
              <a:ext uri="{FF2B5EF4-FFF2-40B4-BE49-F238E27FC236}">
                <a16:creationId xmlns:a16="http://schemas.microsoft.com/office/drawing/2014/main" id="{4E4135B9-44BF-E95F-84CD-8E46E4FB0C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7691438" y="2946400"/>
            <a:ext cx="336232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259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F5209F-662E-B77A-EA63-705F83E77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96226"/>
            <a:ext cx="7319890" cy="18095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z="4400" dirty="0"/>
              <a:t>Winter </a:t>
            </a:r>
            <a:r>
              <a:rPr lang="fr-FR" sz="4400" dirty="0" err="1"/>
              <a:t>coming</a:t>
            </a:r>
            <a:r>
              <a:rPr lang="fr-FR" sz="4400" dirty="0"/>
              <a:t> </a:t>
            </a:r>
            <a:r>
              <a:rPr lang="fr-FR" sz="4400" dirty="0" err="1"/>
              <a:t>your</a:t>
            </a:r>
            <a:r>
              <a:rPr lang="fr-FR" sz="4400" dirty="0"/>
              <a:t> </a:t>
            </a:r>
            <a:r>
              <a:rPr lang="fr-FR" sz="4400" dirty="0" err="1"/>
              <a:t>students</a:t>
            </a:r>
            <a:r>
              <a:rPr lang="fr-FR" sz="4400" dirty="0"/>
              <a:t> </a:t>
            </a:r>
            <a:r>
              <a:rPr lang="fr-FR" sz="4400" dirty="0" err="1"/>
              <a:t>will</a:t>
            </a:r>
            <a:r>
              <a:rPr lang="fr-FR" sz="4400" dirty="0"/>
              <a:t> </a:t>
            </a:r>
            <a:r>
              <a:rPr lang="fr-FR" sz="4400" dirty="0" err="1"/>
              <a:t>experience</a:t>
            </a:r>
            <a:r>
              <a:rPr lang="fr-FR" sz="4400" dirty="0"/>
              <a:t> </a:t>
            </a:r>
            <a:r>
              <a:rPr lang="fr-FR" sz="4400" dirty="0" err="1"/>
              <a:t>it</a:t>
            </a:r>
            <a:r>
              <a:rPr lang="fr-FR" sz="4400" dirty="0"/>
              <a:t> </a:t>
            </a:r>
            <a:r>
              <a:rPr lang="fr-FR" sz="4400" dirty="0" err="1"/>
              <a:t>with</a:t>
            </a:r>
            <a:r>
              <a:rPr lang="fr-FR" sz="4400" dirty="0"/>
              <a:t> </a:t>
            </a:r>
            <a:r>
              <a:rPr lang="fr-FR" sz="4400" dirty="0" err="1"/>
              <a:t>envy</a:t>
            </a:r>
            <a:r>
              <a:rPr lang="fr-FR" sz="4400" dirty="0"/>
              <a:t>??? </a:t>
            </a:r>
            <a:r>
              <a:rPr lang="fr-FR" sz="4400" dirty="0" err="1"/>
              <a:t>Well</a:t>
            </a:r>
            <a:r>
              <a:rPr lang="fr-FR" sz="4400" dirty="0"/>
              <a:t> </a:t>
            </a:r>
            <a:r>
              <a:rPr lang="fr-FR" sz="4400" dirty="0" err="1"/>
              <a:t>maybe</a:t>
            </a:r>
            <a:r>
              <a:rPr lang="fr-FR" sz="4400" dirty="0"/>
              <a:t>...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416CD5-3978-EACC-845B-70597B917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2528887"/>
            <a:ext cx="5910910" cy="37798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69875" indent="-269875"/>
            <a:r>
              <a:rPr lang="fr-FR" dirty="0" err="1"/>
              <a:t>T</a:t>
            </a:r>
            <a:r>
              <a:rPr lang="fr-FR" sz="2400" dirty="0" err="1"/>
              <a:t>hey'll</a:t>
            </a:r>
            <a:r>
              <a:rPr lang="fr-FR" sz="2400" dirty="0"/>
              <a:t> </a:t>
            </a:r>
            <a:r>
              <a:rPr lang="fr-FR" sz="2400" dirty="0" err="1"/>
              <a:t>be</a:t>
            </a:r>
            <a:r>
              <a:rPr lang="fr-FR" sz="2400" dirty="0"/>
              <a:t> </a:t>
            </a:r>
            <a:r>
              <a:rPr lang="fr-FR" sz="2400" dirty="0" err="1"/>
              <a:t>so</a:t>
            </a:r>
            <a:r>
              <a:rPr lang="fr-FR" sz="2400" dirty="0"/>
              <a:t> </a:t>
            </a:r>
            <a:r>
              <a:rPr lang="fr-FR" sz="2400" dirty="0" err="1"/>
              <a:t>excited</a:t>
            </a:r>
            <a:r>
              <a:rPr lang="fr-FR" sz="2400" dirty="0"/>
              <a:t> </a:t>
            </a:r>
            <a:r>
              <a:rPr lang="fr-FR" sz="2400" dirty="0" err="1"/>
              <a:t>with</a:t>
            </a:r>
            <a:r>
              <a:rPr lang="fr-FR" sz="2400" dirty="0"/>
              <a:t> the first </a:t>
            </a:r>
            <a:r>
              <a:rPr lang="fr-FR" sz="2400" dirty="0" err="1"/>
              <a:t>snowflake</a:t>
            </a:r>
            <a:r>
              <a:rPr lang="fr-FR" sz="2400" dirty="0"/>
              <a:t> </a:t>
            </a:r>
            <a:r>
              <a:rPr lang="fr-FR" sz="2400" dirty="0" err="1"/>
              <a:t>they</a:t>
            </a:r>
            <a:r>
              <a:rPr lang="fr-FR" sz="2400" dirty="0"/>
              <a:t> </a:t>
            </a:r>
            <a:r>
              <a:rPr lang="fr-FR" sz="2400" dirty="0" err="1"/>
              <a:t>see</a:t>
            </a:r>
            <a:r>
              <a:rPr lang="fr-FR" sz="2400" dirty="0"/>
              <a:t> and </a:t>
            </a:r>
            <a:r>
              <a:rPr lang="fr-FR" sz="2400" dirty="0" err="1"/>
              <a:t>touch</a:t>
            </a:r>
            <a:endParaRPr lang="fr-FR" sz="2400" dirty="0"/>
          </a:p>
          <a:p>
            <a:pPr marL="269875" indent="-269875"/>
            <a:r>
              <a:rPr lang="fr-FR" sz="2400" dirty="0"/>
              <a:t>….. but by end of April, </a:t>
            </a:r>
            <a:r>
              <a:rPr lang="fr-FR" sz="2400" dirty="0" err="1"/>
              <a:t>they'll</a:t>
            </a:r>
            <a:r>
              <a:rPr lang="fr-FR" sz="2400" dirty="0"/>
              <a:t> start to </a:t>
            </a:r>
            <a:r>
              <a:rPr lang="fr-FR" sz="2400" dirty="0" err="1"/>
              <a:t>believe</a:t>
            </a:r>
            <a:r>
              <a:rPr lang="fr-FR" sz="2400" dirty="0"/>
              <a:t> </a:t>
            </a:r>
            <a:r>
              <a:rPr lang="fr-FR" sz="2400" dirty="0" err="1"/>
              <a:t>that</a:t>
            </a:r>
            <a:r>
              <a:rPr lang="fr-FR" sz="2400" dirty="0"/>
              <a:t> </a:t>
            </a:r>
            <a:r>
              <a:rPr lang="fr-FR" sz="2400" dirty="0" err="1"/>
              <a:t>it</a:t>
            </a:r>
            <a:r>
              <a:rPr lang="fr-FR" sz="2400" dirty="0"/>
              <a:t> </a:t>
            </a:r>
            <a:r>
              <a:rPr lang="fr-FR" sz="2400" dirty="0" err="1"/>
              <a:t>will</a:t>
            </a:r>
            <a:r>
              <a:rPr lang="fr-FR" sz="2400" dirty="0"/>
              <a:t> </a:t>
            </a:r>
            <a:r>
              <a:rPr lang="fr-FR" sz="2400" dirty="0" err="1"/>
              <a:t>never</a:t>
            </a:r>
            <a:r>
              <a:rPr lang="fr-FR" sz="2400" dirty="0"/>
              <a:t> end.</a:t>
            </a:r>
          </a:p>
          <a:p>
            <a:pPr marL="269875" indent="-269875"/>
            <a:endParaRPr lang="fr-FR" dirty="0"/>
          </a:p>
        </p:txBody>
      </p:sp>
      <p:pic>
        <p:nvPicPr>
          <p:cNvPr id="4" name="Média en ligne 3" title="2nd snowstorm hammers Quebec, Ontario">
            <a:hlinkClick r:id="" action="ppaction://noaction"/>
            <a:extLst>
              <a:ext uri="{FF2B5EF4-FFF2-40B4-BE49-F238E27FC236}">
                <a16:creationId xmlns:a16="http://schemas.microsoft.com/office/drawing/2014/main" id="{B27FF18F-367B-CE80-244E-FEA7A59984D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677614" y="4510176"/>
            <a:ext cx="2823985" cy="1604515"/>
          </a:xfrm>
          <a:prstGeom prst="rect">
            <a:avLst/>
          </a:prstGeom>
        </p:spPr>
      </p:pic>
      <p:pic>
        <p:nvPicPr>
          <p:cNvPr id="5" name="Image 4" descr="Une image contenant plein air, neige, gelé, hiver&#10;&#10;Le contenu généré par l’IA peut être incorrect.">
            <a:extLst>
              <a:ext uri="{FF2B5EF4-FFF2-40B4-BE49-F238E27FC236}">
                <a16:creationId xmlns:a16="http://schemas.microsoft.com/office/drawing/2014/main" id="{9922C1FA-F03B-2A53-4168-8C98E31800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flipH="1">
            <a:off x="8094274" y="400410"/>
            <a:ext cx="3738473" cy="5798388"/>
          </a:xfrm>
          <a:prstGeom prst="rect">
            <a:avLst/>
          </a:prstGeom>
        </p:spPr>
      </p:pic>
      <p:pic>
        <p:nvPicPr>
          <p:cNvPr id="8" name="Média en ligne 7" title="Tempête de neige: la chaussée glissante et les forts vents perturbent les déplacements">
            <a:hlinkClick r:id="" action="ppaction://noaction"/>
            <a:extLst>
              <a:ext uri="{FF2B5EF4-FFF2-40B4-BE49-F238E27FC236}">
                <a16:creationId xmlns:a16="http://schemas.microsoft.com/office/drawing/2014/main" id="{6D304494-FE11-4A90-6FC6-101CF78F33CF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536934" y="4538932"/>
            <a:ext cx="2967757" cy="177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0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BF4E480B-94D6-46F9-A2B6-B98D311FD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6DC8E2D9-6729-4614-8667-C1016D318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7768D7D-9ED5-5A72-8DC7-2E0D063AE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953" y="669396"/>
            <a:ext cx="5794523" cy="42598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500" dirty="0"/>
              <a:t>Good for your students, they'll become  Snowman's builders for the first time of their life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14A0AA1-C9DD-452F-AF3C-8231C0CD8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3600"/>
            <a:ext cx="6854400" cy="6854400"/>
            <a:chOff x="0" y="3600"/>
            <a:chExt cx="6854400" cy="6854400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81A3F73-01DC-494A-B9CC-582418F95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0C4A7316-203B-47F8-B448-E54B106DB1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2DFB6685-5F8D-4A29-9735-BF4667A59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 descr="Bonhomme de Troie avec bouchon et écharpe jaune">
            <a:extLst>
              <a:ext uri="{FF2B5EF4-FFF2-40B4-BE49-F238E27FC236}">
                <a16:creationId xmlns:a16="http://schemas.microsoft.com/office/drawing/2014/main" id="{1F6CDD75-0E9A-52D9-A02C-53BDF50B63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442" r="3808" b="-2"/>
          <a:stretch>
            <a:fillRect/>
          </a:stretch>
        </p:blipFill>
        <p:spPr>
          <a:xfrm>
            <a:off x="20" y="-1"/>
            <a:ext cx="6857980" cy="6858000"/>
          </a:xfrm>
          <a:custGeom>
            <a:avLst/>
            <a:gdLst/>
            <a:ahLst/>
            <a:cxnLst/>
            <a:rect l="l" t="t" r="r" b="b"/>
            <a:pathLst>
              <a:path w="6858000" h="6858000">
                <a:moveTo>
                  <a:pt x="3429001" y="0"/>
                </a:moveTo>
                <a:cubicBezTo>
                  <a:pt x="5322784" y="0"/>
                  <a:pt x="6858000" y="1535216"/>
                  <a:pt x="6858000" y="3429001"/>
                </a:cubicBezTo>
                <a:cubicBezTo>
                  <a:pt x="6858000" y="5322785"/>
                  <a:pt x="5322784" y="6858000"/>
                  <a:pt x="3429001" y="6858000"/>
                </a:cubicBezTo>
                <a:cubicBezTo>
                  <a:pt x="1535216" y="6858000"/>
                  <a:pt x="0" y="5322785"/>
                  <a:pt x="0" y="3429001"/>
                </a:cubicBezTo>
                <a:cubicBezTo>
                  <a:pt x="0" y="1535216"/>
                  <a:pt x="1535216" y="0"/>
                  <a:pt x="3429001" y="0"/>
                </a:cubicBezTo>
                <a:close/>
              </a:path>
            </a:pathLst>
          </a:custGeom>
          <a:effectLst>
            <a:softEdge rad="1016000"/>
          </a:effectLst>
        </p:spPr>
      </p:pic>
    </p:spTree>
    <p:extLst>
      <p:ext uri="{BB962C8B-B14F-4D97-AF65-F5344CB8AC3E}">
        <p14:creationId xmlns:p14="http://schemas.microsoft.com/office/powerpoint/2010/main" val="1559782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BF4E480B-94D6-46F9-A2B6-B98D311FD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6DC8E2D9-6729-4614-8667-C1016D318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E59CF68-BABE-4C2C-8CF4-65074F93B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E1D28A9-431E-4E55-ADE3-161D757A2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2CEE02A-6F09-45F4-B9A5-7C18CC77D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E8156EC-CE46-48E4-9D85-95D9D8BEBC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B9DDD85-3F41-4B1D-9372-0773066BA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1131344-09B5-4648-B3ED-C0DCDA5921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83500BA-71FE-4DAF-BE27-C182514DC0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B5220F2-0C35-4C88-8E51-ECBD8A66D0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7B188C7-435E-43E1-92A9-8C3870670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B3992E9-AE5B-4001-81F2-F0257DA37E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A9B8F0F-31BC-431F-A85C-5BAA30B9F0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A5E54EA-3C4C-4DAB-9DD7-8ADFC0CC1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92723215-36CB-4E08-A75E-75D77CA52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40000"/>
                </a:schemeClr>
              </a:gs>
              <a:gs pos="100000">
                <a:schemeClr val="bg2">
                  <a:alpha val="80000"/>
                </a:scheme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CF6798-AAAB-1C91-BD15-89EE85D67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7" y="3768810"/>
            <a:ext cx="9217026" cy="17694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/>
              <a:t>French Canada = </a:t>
            </a:r>
            <a:br>
              <a:rPr lang="en-US"/>
            </a:br>
            <a:r>
              <a:rPr lang="en-US"/>
              <a:t>Province of Québec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F57D30F-37A8-7CA9-DDE7-49B471636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8" y="5717657"/>
            <a:ext cx="9155112" cy="6817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1600" cap="all" spc="300" dirty="0"/>
              <a:t>The cradle of </a:t>
            </a:r>
            <a:r>
              <a:rPr lang="en-US" sz="1600" cap="all" spc="300" dirty="0" err="1"/>
              <a:t>french</a:t>
            </a:r>
            <a:r>
              <a:rPr lang="en-US" sz="1600" cap="all" spc="300" dirty="0"/>
              <a:t> </a:t>
            </a:r>
            <a:r>
              <a:rPr lang="en-US" sz="1600" cap="all" spc="300" dirty="0" err="1"/>
              <a:t>america</a:t>
            </a:r>
            <a:endParaRPr lang="en-US" sz="1600" cap="all" spc="300" dirty="0"/>
          </a:p>
        </p:txBody>
      </p:sp>
      <p:pic>
        <p:nvPicPr>
          <p:cNvPr id="4" name="Espace réservé du contenu 3" descr="Une image contenant carte&#10;&#10;Le contenu généré par l’IA peut être incorrect.">
            <a:extLst>
              <a:ext uri="{FF2B5EF4-FFF2-40B4-BE49-F238E27FC236}">
                <a16:creationId xmlns:a16="http://schemas.microsoft.com/office/drawing/2014/main" id="{246C6E9B-6440-F31B-6820-F20F7A9FB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16535" y="549274"/>
            <a:ext cx="3707497" cy="3040148"/>
          </a:xfrm>
          <a:prstGeom prst="rect">
            <a:avLst/>
          </a:prstGeom>
        </p:spPr>
      </p:pic>
      <p:pic>
        <p:nvPicPr>
          <p:cNvPr id="7" name="Image 6" descr="Une image contenant drapeau, symbole, bleu, Bleu électrique&#10;&#10;Le contenu généré par l’IA peut être incorrect.">
            <a:extLst>
              <a:ext uri="{FF2B5EF4-FFF2-40B4-BE49-F238E27FC236}">
                <a16:creationId xmlns:a16="http://schemas.microsoft.com/office/drawing/2014/main" id="{9E85D3C9-3717-9910-C4C9-E5F7A8B0D2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360184" y="519382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619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96B0B0-F73F-93D6-6D25-5F3EF8FE8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 </a:t>
            </a:r>
            <a:r>
              <a:rPr lang="fr-FR" dirty="0" err="1"/>
              <a:t>February</a:t>
            </a:r>
            <a:r>
              <a:rPr lang="fr-FR" dirty="0"/>
              <a:t>, </a:t>
            </a:r>
            <a:r>
              <a:rPr lang="fr-FR" dirty="0" err="1"/>
              <a:t>experience</a:t>
            </a:r>
            <a:r>
              <a:rPr lang="fr-FR" dirty="0"/>
              <a:t> Québec City </a:t>
            </a:r>
            <a:r>
              <a:rPr lang="fr-FR" dirty="0" err="1"/>
              <a:t>winter</a:t>
            </a:r>
            <a:r>
              <a:rPr lang="fr-FR" dirty="0"/>
              <a:t> Carnaval</a:t>
            </a:r>
          </a:p>
        </p:txBody>
      </p:sp>
      <p:pic>
        <p:nvPicPr>
          <p:cNvPr id="4" name="Espace réservé du contenu 3" descr="Une image contenant bonhomme de neige, jouet, plein air, hiver&#10;&#10;Le contenu généré par l’IA peut être incorrect.">
            <a:extLst>
              <a:ext uri="{FF2B5EF4-FFF2-40B4-BE49-F238E27FC236}">
                <a16:creationId xmlns:a16="http://schemas.microsoft.com/office/drawing/2014/main" id="{7365A6A0-2C12-6732-4E89-DAA3638DE8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17405" y="1565604"/>
            <a:ext cx="4274680" cy="2600895"/>
          </a:xfrm>
          <a:prstGeom prst="rect">
            <a:avLst/>
          </a:prstGeom>
        </p:spPr>
      </p:pic>
      <p:pic>
        <p:nvPicPr>
          <p:cNvPr id="7" name="Image 6" descr="Une image contenant plein air, ciel, hiver, nuage&#10;&#10;Le contenu généré par l’IA peut être incorrect.">
            <a:extLst>
              <a:ext uri="{FF2B5EF4-FFF2-40B4-BE49-F238E27FC236}">
                <a16:creationId xmlns:a16="http://schemas.microsoft.com/office/drawing/2014/main" id="{C36E0F7D-936A-5865-00F7-1467525A98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925019" y="3538986"/>
            <a:ext cx="4701397" cy="3058065"/>
          </a:xfrm>
          <a:prstGeom prst="rect">
            <a:avLst/>
          </a:prstGeom>
        </p:spPr>
      </p:pic>
      <p:pic>
        <p:nvPicPr>
          <p:cNvPr id="10" name="Image 9" descr="Une image contenant neige, plein air, hiver, gelé&#10;&#10;Le contenu généré par l’IA peut être incorrect.">
            <a:extLst>
              <a:ext uri="{FF2B5EF4-FFF2-40B4-BE49-F238E27FC236}">
                <a16:creationId xmlns:a16="http://schemas.microsoft.com/office/drawing/2014/main" id="{9C7E32B6-01B7-CE59-7FBB-A6F33CEB26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365849" y="2148909"/>
            <a:ext cx="3508077" cy="2330145"/>
          </a:xfrm>
          <a:prstGeom prst="rect">
            <a:avLst/>
          </a:prstGeom>
        </p:spPr>
      </p:pic>
      <p:pic>
        <p:nvPicPr>
          <p:cNvPr id="13" name="Image 12" descr="Une image contenant plein air, neige, embarcation, transport&#10;&#10;Le contenu généré par l’IA peut être incorrect.">
            <a:extLst>
              <a:ext uri="{FF2B5EF4-FFF2-40B4-BE49-F238E27FC236}">
                <a16:creationId xmlns:a16="http://schemas.microsoft.com/office/drawing/2014/main" id="{6086551E-9B38-CEAF-1935-BC12F1473E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78611" y="4168858"/>
            <a:ext cx="2438400" cy="1798320"/>
          </a:xfrm>
          <a:prstGeom prst="rect">
            <a:avLst/>
          </a:prstGeom>
        </p:spPr>
      </p:pic>
      <p:pic>
        <p:nvPicPr>
          <p:cNvPr id="16" name="Image 15" descr="Une image contenant transport, traîneau, plein air, neige&#10;&#10;Le contenu généré par l’IA peut être incorrect.">
            <a:extLst>
              <a:ext uri="{FF2B5EF4-FFF2-40B4-BE49-F238E27FC236}">
                <a16:creationId xmlns:a16="http://schemas.microsoft.com/office/drawing/2014/main" id="{BDF4D6F2-F391-99D6-706D-54DA0F5712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8971472" y="4311129"/>
            <a:ext cx="2861095" cy="177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801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BF4E480B-94D6-46F9-A2B6-B98D311FD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C4FC6B3-25CE-4C03-848A-5F75DC234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-3600"/>
            <a:ext cx="12191999" cy="6861600"/>
            <a:chOff x="1" y="0"/>
            <a:chExt cx="12191999" cy="68616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0D7AAA9-7484-46E0-AB9B-5A3226C661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D052A25-8FBF-4B2D-B520-F4D6CA421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291CD6E-4E76-427F-A1ED-C71CA96FF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CCCCFB4-3895-41BE-A2EB-BB67AF2E7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9B3AD73-7966-4FC1-BCA8-60AAFCD61A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4496CA5-A240-4D4A-AC52-C42A0417DD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0ED98EE-AFDE-4AF6-BD74-76740A63D8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2AA611C-EE27-4BBD-9124-DB028DEC7F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1E7DB19-75D5-43CE-80F0-F54AC3A392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964FEF4-0F31-4B45-AFC4-DEB35B5A8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91DD286A-F72A-7BCB-A4C4-CB57E1569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4500561" cy="42598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200" dirty="0"/>
              <a:t>And why not experience all of those sports in one day if they can brave our –30 </a:t>
            </a:r>
            <a:r>
              <a:rPr lang="en-US" sz="4200" dirty="0" err="1"/>
              <a:t>Celcius</a:t>
            </a:r>
            <a:br>
              <a:rPr lang="en-US" sz="4200" dirty="0"/>
            </a:br>
            <a:br>
              <a:rPr lang="en-US" sz="4200" dirty="0"/>
            </a:br>
            <a:endParaRPr lang="en-US" sz="420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B45A9FE-377C-4E84-4CE0-79A2C959D601}"/>
              </a:ext>
            </a:extLst>
          </p:cNvPr>
          <p:cNvSpPr txBox="1"/>
          <p:nvPr/>
        </p:nvSpPr>
        <p:spPr>
          <a:xfrm>
            <a:off x="540000" y="4140212"/>
            <a:ext cx="4500561" cy="21685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5000"/>
              </a:lnSpc>
              <a:spcBef>
                <a:spcPts val="1000"/>
              </a:spcBef>
            </a:pPr>
            <a:r>
              <a:rPr lang="en-US" sz="1600" cap="all" spc="300" dirty="0"/>
              <a:t>With the possibility of  cheeks' frost bite</a:t>
            </a:r>
            <a:endParaRPr lang="fr-FR" dirty="0"/>
          </a:p>
        </p:txBody>
      </p:sp>
      <p:pic>
        <p:nvPicPr>
          <p:cNvPr id="6" name="Image 5" descr="Une image contenant plein air, neige, hiver, faire du traîneau&#10;&#10;Le contenu généré par l’IA peut être incorrect.">
            <a:extLst>
              <a:ext uri="{FF2B5EF4-FFF2-40B4-BE49-F238E27FC236}">
                <a16:creationId xmlns:a16="http://schemas.microsoft.com/office/drawing/2014/main" id="{0C9D7EA8-55BF-7268-3E0E-362349DDF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3" b="20286"/>
          <a:stretch>
            <a:fillRect/>
          </a:stretch>
        </p:blipFill>
        <p:spPr>
          <a:xfrm>
            <a:off x="5747424" y="10"/>
            <a:ext cx="6444576" cy="3428990"/>
          </a:xfrm>
          <a:prstGeom prst="rect">
            <a:avLst/>
          </a:prstGeom>
        </p:spPr>
      </p:pic>
      <p:pic>
        <p:nvPicPr>
          <p:cNvPr id="4" name="Espace réservé du contenu 3" descr="Skiing Sun Peaks · Free photo on Pixabay">
            <a:extLst>
              <a:ext uri="{FF2B5EF4-FFF2-40B4-BE49-F238E27FC236}">
                <a16:creationId xmlns:a16="http://schemas.microsoft.com/office/drawing/2014/main" id="{A6D6B4AF-A04C-2019-49B9-0A310647A7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rcRect l="6086"/>
          <a:stretch>
            <a:fillRect/>
          </a:stretch>
        </p:blipFill>
        <p:spPr>
          <a:xfrm>
            <a:off x="5748000" y="3427200"/>
            <a:ext cx="3222000" cy="3430800"/>
          </a:xfrm>
          <a:prstGeom prst="rect">
            <a:avLst/>
          </a:prstGeom>
        </p:spPr>
      </p:pic>
      <p:pic>
        <p:nvPicPr>
          <p:cNvPr id="9" name="Image 8" descr="Free photo: Ice Skating, Ice-Skating, Skating - Free Image on Pixabay ...">
            <a:extLst>
              <a:ext uri="{FF2B5EF4-FFF2-40B4-BE49-F238E27FC236}">
                <a16:creationId xmlns:a16="http://schemas.microsoft.com/office/drawing/2014/main" id="{00627175-C3C1-0064-5475-C0A2195966C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4572" r="22503" b="-4"/>
          <a:stretch>
            <a:fillRect/>
          </a:stretch>
        </p:blipFill>
        <p:spPr>
          <a:xfrm>
            <a:off x="8970000" y="3427200"/>
            <a:ext cx="3222000" cy="3430800"/>
          </a:xfrm>
          <a:prstGeom prst="rect">
            <a:avLst/>
          </a:prstGeom>
        </p:spPr>
      </p:pic>
      <p:pic>
        <p:nvPicPr>
          <p:cNvPr id="3" name="Image 2" descr="Une image contenant peau, personne, gros plan, joue&#10;&#10;Le contenu généré par l’IA peut être incorrect.">
            <a:extLst>
              <a:ext uri="{FF2B5EF4-FFF2-40B4-BE49-F238E27FC236}">
                <a16:creationId xmlns:a16="http://schemas.microsoft.com/office/drawing/2014/main" id="{0E888770-E1DD-B1B5-7C9A-76EE2CBBFB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22137" t="12124" r="17557" b="-1150"/>
          <a:stretch>
            <a:fillRect/>
          </a:stretch>
        </p:blipFill>
        <p:spPr>
          <a:xfrm>
            <a:off x="3759678" y="4796344"/>
            <a:ext cx="1466493" cy="144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302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6DA508-78BC-ED1D-ECA9-B8EE72133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But 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always</a:t>
            </a:r>
            <a:r>
              <a:rPr lang="fr-FR" dirty="0"/>
              <a:t> have the </a:t>
            </a:r>
            <a:r>
              <a:rPr lang="fr-FR" dirty="0" err="1"/>
              <a:t>possibility</a:t>
            </a:r>
            <a:r>
              <a:rPr lang="fr-FR" dirty="0"/>
              <a:t> to </a:t>
            </a:r>
            <a:r>
              <a:rPr lang="fr-FR" dirty="0" err="1"/>
              <a:t>forget</a:t>
            </a:r>
            <a:r>
              <a:rPr lang="fr-FR" dirty="0"/>
              <a:t> </a:t>
            </a:r>
            <a:r>
              <a:rPr lang="fr-FR" dirty="0" err="1"/>
              <a:t>their</a:t>
            </a:r>
            <a:r>
              <a:rPr lang="fr-FR" dirty="0"/>
              <a:t> pain.  Nothing like  </a:t>
            </a:r>
            <a:r>
              <a:rPr lang="fr-FR" dirty="0" err="1"/>
              <a:t>our</a:t>
            </a:r>
            <a:r>
              <a:rPr lang="fr-FR" dirty="0"/>
              <a:t> national </a:t>
            </a:r>
            <a:r>
              <a:rPr lang="fr-FR" dirty="0" err="1"/>
              <a:t>comfort</a:t>
            </a:r>
            <a:r>
              <a:rPr lang="fr-FR" dirty="0"/>
              <a:t> </a:t>
            </a:r>
            <a:r>
              <a:rPr lang="fr-FR" dirty="0" err="1"/>
              <a:t>food</a:t>
            </a:r>
            <a:r>
              <a:rPr lang="fr-FR" dirty="0"/>
              <a:t> !</a:t>
            </a:r>
          </a:p>
        </p:txBody>
      </p:sp>
      <p:pic>
        <p:nvPicPr>
          <p:cNvPr id="4" name="Espace réservé du contenu 3" descr="Une image contenant texte, Snack, Restauration rapide, produits de boulangerie&#10;&#10;Le contenu généré par l’IA peut être incorrect.">
            <a:extLst>
              <a:ext uri="{FF2B5EF4-FFF2-40B4-BE49-F238E27FC236}">
                <a16:creationId xmlns:a16="http://schemas.microsoft.com/office/drawing/2014/main" id="{7FD8F48A-7396-EDAF-E298-81507E2A3A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4403" y="3044241"/>
            <a:ext cx="2543175" cy="3151696"/>
          </a:xfrm>
          <a:prstGeom prst="rect">
            <a:avLst/>
          </a:prstGeom>
        </p:spPr>
      </p:pic>
      <p:pic>
        <p:nvPicPr>
          <p:cNvPr id="7" name="Image 6" descr="Une image contenant ustensile de cuisine, fourchette, argenterie, Plat&#10;&#10;Le contenu généré par l’IA peut être incorrect.">
            <a:extLst>
              <a:ext uri="{FF2B5EF4-FFF2-40B4-BE49-F238E27FC236}">
                <a16:creationId xmlns:a16="http://schemas.microsoft.com/office/drawing/2014/main" id="{66D8F4F2-139D-52A6-C6CD-B861E7110F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b="36885"/>
          <a:stretch>
            <a:fillRect/>
          </a:stretch>
        </p:blipFill>
        <p:spPr>
          <a:xfrm>
            <a:off x="3048000" y="3239757"/>
            <a:ext cx="4068793" cy="1110007"/>
          </a:xfrm>
          <a:prstGeom prst="rect">
            <a:avLst/>
          </a:prstGeom>
        </p:spPr>
      </p:pic>
      <p:pic>
        <p:nvPicPr>
          <p:cNvPr id="14" name="Image 13" descr="Une image contenant nourriture, Snack, Restauration rapide, assiette&#10;&#10;Le contenu généré par l’IA peut être incorrect.">
            <a:extLst>
              <a:ext uri="{FF2B5EF4-FFF2-40B4-BE49-F238E27FC236}">
                <a16:creationId xmlns:a16="http://schemas.microsoft.com/office/drawing/2014/main" id="{D08560AA-6A47-0F15-CED6-E0A6133F71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211019" y="3651039"/>
            <a:ext cx="4370717" cy="290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536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8">
            <a:extLst>
              <a:ext uri="{FF2B5EF4-FFF2-40B4-BE49-F238E27FC236}">
                <a16:creationId xmlns:a16="http://schemas.microsoft.com/office/drawing/2014/main" id="{30D050C3-946A-4155-B469-3FE5492E6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0D7BFBB-BF60-4EF1-AF1C-731347DB1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10">
              <a:extLst>
                <a:ext uri="{FF2B5EF4-FFF2-40B4-BE49-F238E27FC236}">
                  <a16:creationId xmlns:a16="http://schemas.microsoft.com/office/drawing/2014/main" id="{40150CBC-E30B-417C-9BB2-CE6BB1A64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76020D6-6ADB-408E-A69F-4EA6F51A7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226C8E5-1D99-421D-AB3C-2AF296A153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7669339-D0C4-4CF0-9A76-5BFBCDB798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8B31604-91C4-4CB0-8097-02EE0ADDC1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48340F5-A593-469A-98DC-B6D90D3B2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59E3068-3000-4C82-ACA8-367498951E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2E1C398-D8F7-4828-9F7F-80D61DAE2B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13B333C-60FD-4260-80E0-190666C9DE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DC05F582-AA63-4A8C-915E-66057E4BE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FAFDCEA-7403-D9B4-7F0A-26921789A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315" y="540000"/>
            <a:ext cx="4554821" cy="2186096"/>
          </a:xfrm>
        </p:spPr>
        <p:txBody>
          <a:bodyPr anchor="b">
            <a:normAutofit fontScale="90000"/>
          </a:bodyPr>
          <a:lstStyle/>
          <a:p>
            <a:r>
              <a:rPr lang="fr-FR" sz="4700" dirty="0"/>
              <a:t>In </a:t>
            </a:r>
            <a:r>
              <a:rPr lang="fr-FR" sz="4700" dirty="0" err="1"/>
              <a:t>our</a:t>
            </a:r>
            <a:r>
              <a:rPr lang="fr-FR" sz="4700" dirty="0"/>
              <a:t> Host </a:t>
            </a:r>
            <a:r>
              <a:rPr lang="fr-FR" sz="4700" dirty="0" err="1"/>
              <a:t>family</a:t>
            </a:r>
            <a:r>
              <a:rPr lang="fr-FR" sz="4700" dirty="0"/>
              <a:t> </a:t>
            </a:r>
            <a:r>
              <a:rPr lang="fr-FR" sz="4700" dirty="0" err="1"/>
              <a:t>your</a:t>
            </a:r>
            <a:r>
              <a:rPr lang="fr-FR" sz="4700" dirty="0"/>
              <a:t> </a:t>
            </a:r>
            <a:r>
              <a:rPr lang="fr-FR" sz="4700" dirty="0" err="1"/>
              <a:t>students</a:t>
            </a:r>
            <a:r>
              <a:rPr lang="fr-FR" sz="4700" dirty="0"/>
              <a:t> </a:t>
            </a:r>
            <a:r>
              <a:rPr lang="fr-FR" sz="4700" dirty="0" err="1"/>
              <a:t>will</a:t>
            </a:r>
            <a:r>
              <a:rPr lang="fr-FR" sz="4700" dirty="0"/>
              <a:t> </a:t>
            </a:r>
            <a:r>
              <a:rPr lang="fr-FR" sz="4700" dirty="0" err="1"/>
              <a:t>learn</a:t>
            </a:r>
            <a:r>
              <a:rPr lang="fr-FR" sz="4700" dirty="0"/>
              <a:t> to: </a:t>
            </a:r>
          </a:p>
        </p:txBody>
      </p:sp>
      <p:pic>
        <p:nvPicPr>
          <p:cNvPr id="29" name="Picture 4" descr="Personnes assises dans un terrain d’herbe et jouissant du soleil">
            <a:extLst>
              <a:ext uri="{FF2B5EF4-FFF2-40B4-BE49-F238E27FC236}">
                <a16:creationId xmlns:a16="http://schemas.microsoft.com/office/drawing/2014/main" id="{0DD13EFD-4421-F5DB-7245-C252217BA3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721" r="10644" b="-3"/>
          <a:stretch>
            <a:fillRect/>
          </a:stretch>
        </p:blipFill>
        <p:spPr>
          <a:xfrm>
            <a:off x="20" y="10"/>
            <a:ext cx="6444556" cy="685799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485577-9176-807D-A8C5-D14C939D9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4063" y="2947121"/>
            <a:ext cx="4537073" cy="33616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69875" indent="-269875"/>
            <a:r>
              <a:rPr lang="fr-FR" err="1"/>
              <a:t>Experience</a:t>
            </a:r>
            <a:r>
              <a:rPr lang="fr-FR" dirty="0"/>
              <a:t> </a:t>
            </a:r>
            <a:r>
              <a:rPr lang="fr-FR" err="1"/>
              <a:t>family</a:t>
            </a:r>
            <a:r>
              <a:rPr lang="fr-FR"/>
              <a:t> life</a:t>
            </a:r>
          </a:p>
          <a:p>
            <a:pPr marL="269875" indent="-269875"/>
            <a:r>
              <a:rPr lang="fr-FR" dirty="0"/>
              <a:t>Complete </a:t>
            </a:r>
            <a:r>
              <a:rPr lang="fr-FR" err="1"/>
              <a:t>their</a:t>
            </a:r>
            <a:r>
              <a:rPr lang="fr-FR" dirty="0"/>
              <a:t> </a:t>
            </a:r>
            <a:r>
              <a:rPr lang="fr-FR" err="1"/>
              <a:t>apprenticeship</a:t>
            </a:r>
            <a:r>
              <a:rPr lang="fr-FR" dirty="0"/>
              <a:t> of a new </a:t>
            </a:r>
            <a:r>
              <a:rPr lang="fr-FR" err="1"/>
              <a:t>language</a:t>
            </a:r>
            <a:endParaRPr lang="fr-FR" dirty="0" err="1"/>
          </a:p>
          <a:p>
            <a:pPr marL="269875" indent="-269875"/>
            <a:r>
              <a:rPr lang="fr-FR" err="1"/>
              <a:t>Participate</a:t>
            </a:r>
            <a:r>
              <a:rPr lang="fr-FR" dirty="0"/>
              <a:t> to </a:t>
            </a:r>
            <a:r>
              <a:rPr lang="fr-FR" err="1"/>
              <a:t>family</a:t>
            </a:r>
            <a:r>
              <a:rPr lang="fr-FR" dirty="0"/>
              <a:t> </a:t>
            </a:r>
            <a:r>
              <a:rPr lang="fr-FR" err="1"/>
              <a:t>events</a:t>
            </a:r>
            <a:endParaRPr lang="fr-FR" dirty="0" err="1"/>
          </a:p>
          <a:p>
            <a:pPr marL="269875" indent="-269875"/>
            <a:r>
              <a:rPr lang="fr-FR" err="1"/>
              <a:t>Become</a:t>
            </a:r>
            <a:r>
              <a:rPr lang="fr-FR"/>
              <a:t> part of the </a:t>
            </a:r>
            <a:r>
              <a:rPr lang="fr-FR" err="1"/>
              <a:t>family</a:t>
            </a:r>
            <a:endParaRPr lang="fr-FR" dirty="0" err="1"/>
          </a:p>
          <a:p>
            <a:pPr marL="269875" indent="-269875"/>
            <a:r>
              <a:rPr lang="fr-FR" dirty="0"/>
              <a:t>Discover, </a:t>
            </a:r>
            <a:r>
              <a:rPr lang="fr-FR" dirty="0" err="1"/>
              <a:t>experience</a:t>
            </a:r>
            <a:r>
              <a:rPr lang="fr-FR" dirty="0"/>
              <a:t> and </a:t>
            </a:r>
            <a:r>
              <a:rPr lang="fr-FR" dirty="0" err="1"/>
              <a:t>learn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our</a:t>
            </a:r>
            <a:r>
              <a:rPr lang="fr-FR" dirty="0"/>
              <a:t> world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different</a:t>
            </a:r>
            <a:r>
              <a:rPr lang="fr-FR" dirty="0"/>
              <a:t> but </a:t>
            </a:r>
            <a:r>
              <a:rPr lang="fr-FR" dirty="0" err="1"/>
              <a:t>enjoyable</a:t>
            </a:r>
            <a:r>
              <a:rPr lang="fr-FR" dirty="0"/>
              <a:t> </a:t>
            </a:r>
            <a:r>
              <a:rPr lang="fr-FR" dirty="0" err="1"/>
              <a:t>nevertheless</a:t>
            </a:r>
          </a:p>
          <a:p>
            <a:pPr marL="269875" indent="-269875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61762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1C8C0F4-5C44-4C3F-B321-5CB3E2BAB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EB40DF0-9880-6AC1-4054-9531CE5BC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4500561" cy="2181946"/>
          </a:xfrm>
        </p:spPr>
        <p:txBody>
          <a:bodyPr anchor="t">
            <a:normAutofit/>
          </a:bodyPr>
          <a:lstStyle/>
          <a:p>
            <a:r>
              <a:rPr lang="fr-FR" sz="3800" dirty="0"/>
              <a:t>And </a:t>
            </a:r>
            <a:r>
              <a:rPr lang="fr-FR" sz="3800" dirty="0" err="1"/>
              <a:t>spring</a:t>
            </a:r>
            <a:r>
              <a:rPr lang="fr-FR" sz="3800" dirty="0"/>
              <a:t> </a:t>
            </a:r>
            <a:r>
              <a:rPr lang="fr-FR" sz="3800" dirty="0" err="1"/>
              <a:t>coming</a:t>
            </a:r>
            <a:r>
              <a:rPr lang="fr-FR" sz="3800" dirty="0"/>
              <a:t>, </a:t>
            </a:r>
            <a:r>
              <a:rPr lang="fr-FR" sz="3800" dirty="0" err="1"/>
              <a:t>will</a:t>
            </a:r>
            <a:r>
              <a:rPr lang="fr-FR" sz="3800" dirty="0"/>
              <a:t> come time to </a:t>
            </a:r>
            <a:r>
              <a:rPr lang="fr-FR" sz="3800" dirty="0" err="1"/>
              <a:t>think</a:t>
            </a:r>
            <a:r>
              <a:rPr lang="fr-FR" sz="3800" dirty="0"/>
              <a:t> of </a:t>
            </a:r>
            <a:r>
              <a:rPr lang="fr-FR" sz="3800" dirty="0" err="1"/>
              <a:t>going</a:t>
            </a:r>
            <a:r>
              <a:rPr lang="fr-FR" sz="3800" dirty="0"/>
              <a:t> home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CC38F0E-9113-29A6-3E35-369CEB8AF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86" y="4959951"/>
            <a:ext cx="4500562" cy="1348774"/>
          </a:xfrm>
        </p:spPr>
        <p:txBody>
          <a:bodyPr anchor="t">
            <a:normAutofit/>
          </a:bodyPr>
          <a:lstStyle/>
          <a:p>
            <a:pPr marL="269875" indent="-269875"/>
            <a:r>
              <a:rPr lang="en-US" sz="2400" dirty="0"/>
              <a:t>But never without experiencing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00A5F84-BD20-4A3E-81BA-9F4444101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25125" y="3600"/>
            <a:ext cx="7266875" cy="6854400"/>
            <a:chOff x="4925125" y="3600"/>
            <a:chExt cx="7266875" cy="68544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F62F19C-23B5-44FC-88CF-01A4308726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5125" y="10980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82D9667-DCFB-45CA-8EDC-7E5E0EE42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05686" y="6531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E8752FF-502D-43D5-9828-8C42166483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3760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Espace réservé du contenu 2" descr="Une image contenant personne, Visage humain, habits, intérieur&#10;&#10;Le contenu généré par l’IA peut être incorrect.">
            <a:extLst>
              <a:ext uri="{FF2B5EF4-FFF2-40B4-BE49-F238E27FC236}">
                <a16:creationId xmlns:a16="http://schemas.microsoft.com/office/drawing/2014/main" id="{E2248FBF-DF7A-3121-3200-6A39EF1185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625" r="8624" b="-2"/>
          <a:stretch>
            <a:fillRect/>
          </a:stretch>
        </p:blipFill>
        <p:spPr>
          <a:xfrm>
            <a:off x="4896763" y="-1"/>
            <a:ext cx="6858000" cy="6858000"/>
          </a:xfrm>
          <a:custGeom>
            <a:avLst/>
            <a:gdLst/>
            <a:ahLst/>
            <a:cxnLst/>
            <a:rect l="l" t="t" r="r" b="b"/>
            <a:pathLst>
              <a:path w="6858000" h="6858000">
                <a:moveTo>
                  <a:pt x="3429001" y="0"/>
                </a:moveTo>
                <a:cubicBezTo>
                  <a:pt x="5322784" y="0"/>
                  <a:pt x="6858000" y="1535216"/>
                  <a:pt x="6858000" y="3429001"/>
                </a:cubicBezTo>
                <a:cubicBezTo>
                  <a:pt x="6858000" y="5322785"/>
                  <a:pt x="5322784" y="6858000"/>
                  <a:pt x="3429001" y="6858000"/>
                </a:cubicBezTo>
                <a:cubicBezTo>
                  <a:pt x="1535216" y="6858000"/>
                  <a:pt x="0" y="5322785"/>
                  <a:pt x="0" y="3429001"/>
                </a:cubicBezTo>
                <a:cubicBezTo>
                  <a:pt x="0" y="1535216"/>
                  <a:pt x="1535216" y="0"/>
                  <a:pt x="3429001" y="0"/>
                </a:cubicBezTo>
                <a:close/>
              </a:path>
            </a:pathLst>
          </a:custGeom>
          <a:effectLst>
            <a:softEdge rad="1016000"/>
          </a:effectLst>
        </p:spPr>
      </p:pic>
    </p:spTree>
    <p:extLst>
      <p:ext uri="{BB962C8B-B14F-4D97-AF65-F5344CB8AC3E}">
        <p14:creationId xmlns:p14="http://schemas.microsoft.com/office/powerpoint/2010/main" val="22176863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6356E2-2E68-D8FB-70A0-315DF3583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The Sugar </a:t>
            </a:r>
            <a:r>
              <a:rPr lang="fr-FR" dirty="0" err="1"/>
              <a:t>Shack</a:t>
            </a:r>
            <a:r>
              <a:rPr lang="fr-FR" dirty="0"/>
              <a:t> and </a:t>
            </a:r>
            <a:r>
              <a:rPr lang="fr-FR" dirty="0" err="1"/>
              <a:t>our</a:t>
            </a:r>
            <a:r>
              <a:rPr lang="fr-FR" dirty="0"/>
              <a:t> Maple </a:t>
            </a:r>
            <a:r>
              <a:rPr lang="fr-FR" dirty="0" err="1"/>
              <a:t>syrup</a:t>
            </a:r>
            <a:r>
              <a:rPr lang="fr-FR" dirty="0"/>
              <a:t> and toffee </a:t>
            </a:r>
          </a:p>
        </p:txBody>
      </p:sp>
      <p:pic>
        <p:nvPicPr>
          <p:cNvPr id="4" name="Espace réservé du contenu 3" descr="Une image contenant texte, plein air, arbre, Panneau d’affichage&#10;&#10;Le contenu généré par l’IA peut être incorrect.">
            <a:extLst>
              <a:ext uri="{FF2B5EF4-FFF2-40B4-BE49-F238E27FC236}">
                <a16:creationId xmlns:a16="http://schemas.microsoft.com/office/drawing/2014/main" id="{832E5FB8-4510-80E9-51A9-EEB8FDB188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3749" y="2977296"/>
            <a:ext cx="2466975" cy="1847850"/>
          </a:xfrm>
          <a:prstGeom prst="rect">
            <a:avLst/>
          </a:prstGeom>
        </p:spPr>
      </p:pic>
      <p:pic>
        <p:nvPicPr>
          <p:cNvPr id="7" name="Image 6" descr="Une image contenant personne, neige, hiver, nourriture&#10;&#10;Le contenu généré par l’IA peut être incorrect.">
            <a:extLst>
              <a:ext uri="{FF2B5EF4-FFF2-40B4-BE49-F238E27FC236}">
                <a16:creationId xmlns:a16="http://schemas.microsoft.com/office/drawing/2014/main" id="{393610FB-E59C-5359-0C67-E527639CAF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211542" y="2457450"/>
            <a:ext cx="2864689" cy="2144383"/>
          </a:xfrm>
          <a:prstGeom prst="rect">
            <a:avLst/>
          </a:prstGeom>
        </p:spPr>
      </p:pic>
      <p:pic>
        <p:nvPicPr>
          <p:cNvPr id="10" name="Image 9" descr="Une image contenant Plats et corbeilles, café, mug, tasse de café&#10;&#10;Le contenu généré par l’IA peut être incorrect.">
            <a:extLst>
              <a:ext uri="{FF2B5EF4-FFF2-40B4-BE49-F238E27FC236}">
                <a16:creationId xmlns:a16="http://schemas.microsoft.com/office/drawing/2014/main" id="{15782B58-DE9F-3E78-3341-535E282998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371600" y="4990381"/>
            <a:ext cx="1828800" cy="12192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1130FCD-5EB7-F22A-A355-62177E170837}"/>
              </a:ext>
            </a:extLst>
          </p:cNvPr>
          <p:cNvSpPr txBox="1"/>
          <p:nvPr/>
        </p:nvSpPr>
        <p:spPr>
          <a:xfrm>
            <a:off x="8287109" y="4829355"/>
            <a:ext cx="1828800" cy="3175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en-US"/>
              <a:t>ThePhoto par PhotoAuthor est fournie sous licence CCYYSA.</a:t>
            </a:r>
          </a:p>
        </p:txBody>
      </p:sp>
      <p:pic>
        <p:nvPicPr>
          <p:cNvPr id="13" name="Image 12" descr="Une image contenant tasse, nourriture, bol, intérieur&#10;&#10;Le contenu généré par l’IA peut être incorrect.">
            <a:extLst>
              <a:ext uri="{FF2B5EF4-FFF2-40B4-BE49-F238E27FC236}">
                <a16:creationId xmlns:a16="http://schemas.microsoft.com/office/drawing/2014/main" id="{1D98D2C2-97F9-B9AB-530A-8BE9BDAF45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281359" y="3330063"/>
            <a:ext cx="3234907" cy="2009417"/>
          </a:xfrm>
          <a:prstGeom prst="rect">
            <a:avLst/>
          </a:prstGeom>
        </p:spPr>
      </p:pic>
      <p:pic>
        <p:nvPicPr>
          <p:cNvPr id="17" name="Image 16" descr="Une image contenant texte, bâtiment, plein air, ciel&#10;&#10;Le contenu généré par l’IA peut être incorrect.">
            <a:extLst>
              <a:ext uri="{FF2B5EF4-FFF2-40B4-BE49-F238E27FC236}">
                <a16:creationId xmlns:a16="http://schemas.microsoft.com/office/drawing/2014/main" id="{C9254910-E996-74CD-B997-7E4A808E80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 l="30892" t="7143" r="30275" b="10103"/>
          <a:stretch>
            <a:fillRect/>
          </a:stretch>
        </p:blipFill>
        <p:spPr>
          <a:xfrm>
            <a:off x="6229853" y="2463039"/>
            <a:ext cx="1849464" cy="394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2781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0D050C3-946A-4155-B469-3FE5492E6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0D7BFBB-BF60-4EF1-AF1C-731347DB1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0150CBC-E30B-417C-9BB2-CE6BB1A64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76020D6-6ADB-408E-A69F-4EA6F51A7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226C8E5-1D99-421D-AB3C-2AF296A153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7669339-D0C4-4CF0-9A76-5BFBCDB798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8B31604-91C4-4CB0-8097-02EE0ADDC1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48340F5-A593-469A-98DC-B6D90D3B2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59E3068-3000-4C82-ACA8-367498951E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2E1C398-D8F7-4828-9F7F-80D61DAE2B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13B333C-60FD-4260-80E0-190666C9DE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DC05F582-AA63-4A8C-915E-66057E4BE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D897EFF-D45C-8841-BDED-B5C7C899B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315" y="540000"/>
            <a:ext cx="4554821" cy="2186096"/>
          </a:xfrm>
        </p:spPr>
        <p:txBody>
          <a:bodyPr anchor="b">
            <a:normAutofit/>
          </a:bodyPr>
          <a:lstStyle/>
          <a:p>
            <a:r>
              <a:rPr lang="fr-FR" sz="4700"/>
              <a:t>And then June will be there …..</a:t>
            </a:r>
          </a:p>
        </p:txBody>
      </p:sp>
      <p:pic>
        <p:nvPicPr>
          <p:cNvPr id="5" name="Picture 4" descr="Vue arrière des diplômés dans une cérémonie extérieure">
            <a:extLst>
              <a:ext uri="{FF2B5EF4-FFF2-40B4-BE49-F238E27FC236}">
                <a16:creationId xmlns:a16="http://schemas.microsoft.com/office/drawing/2014/main" id="{E63A3C4F-CF40-C7C3-D2B4-575556A352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312" r="28054" b="-3"/>
          <a:stretch>
            <a:fillRect/>
          </a:stretch>
        </p:blipFill>
        <p:spPr>
          <a:xfrm>
            <a:off x="20" y="10"/>
            <a:ext cx="6444556" cy="685799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9F1431-F38B-F151-3BB5-4123BFF77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4063" y="2947121"/>
            <a:ext cx="4537073" cy="33616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69875" indent="-269875"/>
            <a:r>
              <a:rPr lang="fr-FR" dirty="0"/>
              <a:t>To </a:t>
            </a:r>
            <a:r>
              <a:rPr lang="fr-FR" dirty="0" err="1"/>
              <a:t>experience</a:t>
            </a:r>
            <a:r>
              <a:rPr lang="fr-FR" dirty="0"/>
              <a:t> the graduation </a:t>
            </a:r>
            <a:r>
              <a:rPr lang="fr-FR" dirty="0" err="1"/>
              <a:t>ceremony</a:t>
            </a:r>
            <a:r>
              <a:rPr lang="fr-FR" dirty="0"/>
              <a:t> and </a:t>
            </a:r>
            <a:r>
              <a:rPr lang="fr-FR" dirty="0" err="1"/>
              <a:t>ball</a:t>
            </a:r>
          </a:p>
          <a:p>
            <a:pPr marL="269875" indent="-269875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15646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BF4E480B-94D6-46F9-A2B6-B98D311FD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6DC8E2D9-6729-4614-8667-C1016D318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pic>
        <p:nvPicPr>
          <p:cNvPr id="3" name="Espace réservé du contenu 2" descr="Une image contenant personne, habits, Visage humain, Acclamations&#10;&#10;Le contenu généré par l’IA peut être incorrect.">
            <a:extLst>
              <a:ext uri="{FF2B5EF4-FFF2-40B4-BE49-F238E27FC236}">
                <a16:creationId xmlns:a16="http://schemas.microsoft.com/office/drawing/2014/main" id="{F0C11BC6-342C-67F3-5555-9A7330EF71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173" r="13046" b="1"/>
          <a:stretch>
            <a:fillRect/>
          </a:stretch>
        </p:blipFill>
        <p:spPr>
          <a:xfrm>
            <a:off x="-688" y="-833891"/>
            <a:ext cx="12192687" cy="6858000"/>
          </a:xfrm>
          <a:prstGeom prst="rect">
            <a:avLst/>
          </a:prstGeom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id="{5697E9DF-ECF5-4EA6-8E3F-160752B88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8101" y="549274"/>
            <a:ext cx="12268203" cy="6308725"/>
            <a:chOff x="-38101" y="549274"/>
            <a:chExt cx="12268203" cy="6308725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1DCAAB57-774B-4C3C-B2E2-9BA998704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6096001" y="549274"/>
              <a:ext cx="6096599" cy="6308723"/>
            </a:xfrm>
            <a:prstGeom prst="rect">
              <a:avLst/>
            </a:prstGeom>
            <a:gradFill flip="none" rotWithShape="1">
              <a:gsLst>
                <a:gs pos="30000">
                  <a:schemeClr val="bg1">
                    <a:alpha val="60000"/>
                  </a:schemeClr>
                </a:gs>
                <a:gs pos="0">
                  <a:schemeClr val="bg1">
                    <a:alpha val="80000"/>
                  </a:schemeClr>
                </a:gs>
                <a:gs pos="70000">
                  <a:schemeClr val="bg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7069F6E5-0E1F-4324-B525-E896EE983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-600" y="549274"/>
              <a:ext cx="6096598" cy="6308723"/>
            </a:xfrm>
            <a:prstGeom prst="rect">
              <a:avLst/>
            </a:prstGeom>
            <a:gradFill flip="none" rotWithShape="1">
              <a:gsLst>
                <a:gs pos="30000">
                  <a:schemeClr val="bg1">
                    <a:alpha val="60000"/>
                  </a:schemeClr>
                </a:gs>
                <a:gs pos="0">
                  <a:schemeClr val="bg1">
                    <a:alpha val="80000"/>
                  </a:schemeClr>
                </a:gs>
                <a:gs pos="70000">
                  <a:schemeClr val="bg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FDAFA65F-5ED6-4A79-9C73-A1DE583C1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-38101" y="1990722"/>
              <a:ext cx="12268200" cy="4867276"/>
              <a:chOff x="3" y="1"/>
              <a:chExt cx="12268200" cy="4867276"/>
            </a:xfrm>
          </p:grpSpPr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ED04940F-1A28-47CA-BC85-5D0FA90768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5400000">
                <a:off x="633687" y="-633138"/>
                <a:ext cx="4866731" cy="61341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8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F2264D0-1772-4B5C-A1F5-C000597317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5400000" flipV="1">
                <a:off x="6767787" y="-633683"/>
                <a:ext cx="4866731" cy="61341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8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926BB5ED-C44B-4E3E-9A5D-18228C019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38104" y="3091890"/>
              <a:ext cx="9515473" cy="3766109"/>
              <a:chOff x="2676525" y="0"/>
              <a:chExt cx="9515473" cy="3766109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DD5A1916-1815-43F3-8E57-A5AD558BCA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434262" y="0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8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C758D1E-62C7-4EF3-824F-C2542D216F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676525" y="0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8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3A3AF6C1-825F-437D-BED2-DEF267D06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2714629" y="3091890"/>
              <a:ext cx="9515473" cy="3766109"/>
              <a:chOff x="0" y="0"/>
              <a:chExt cx="9515473" cy="3766109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0E518F14-B231-4186-ADC0-8339580E80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57737" y="0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75A3C29F-2140-4EC1-B779-7A8D725B73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889D97EC-9ED5-A514-7B33-728737301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7" y="4327873"/>
            <a:ext cx="9217026" cy="12103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300" dirty="0">
                <a:solidFill>
                  <a:srgbClr val="FFFFFF"/>
                </a:solidFill>
              </a:rPr>
              <a:t>And to Celebrate </a:t>
            </a:r>
            <a:br>
              <a:rPr lang="en-US" sz="3300" dirty="0"/>
            </a:br>
            <a:r>
              <a:rPr lang="en-US" sz="3300" dirty="0">
                <a:solidFill>
                  <a:srgbClr val="FFFFFF"/>
                </a:solidFill>
              </a:rPr>
              <a:t>'' la St-Jean- Baptiste'' on June 24th, as a Quebecer</a:t>
            </a:r>
          </a:p>
        </p:txBody>
      </p:sp>
    </p:spTree>
    <p:extLst>
      <p:ext uri="{BB962C8B-B14F-4D97-AF65-F5344CB8AC3E}">
        <p14:creationId xmlns:p14="http://schemas.microsoft.com/office/powerpoint/2010/main" val="6156699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BF4E480B-94D6-46F9-A2B6-B98D311FD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6DC8E2D9-6729-4614-8667-C1016D318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ECA72F4-EB75-3300-2F1C-FE53924CE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200" y="549276"/>
            <a:ext cx="4500561" cy="42598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And 7 days later</a:t>
            </a:r>
            <a:br>
              <a:rPr lang="en-US" sz="4800"/>
            </a:br>
            <a:r>
              <a:rPr lang="en-US" sz="4800"/>
              <a:t>CELEBRATE</a:t>
            </a:r>
            <a:br>
              <a:rPr lang="en-US" sz="4800"/>
            </a:br>
            <a:r>
              <a:rPr lang="en-US" sz="4800"/>
              <a:t>Canada</a:t>
            </a:r>
            <a:br>
              <a:rPr lang="en-US" sz="4800"/>
            </a:br>
            <a:r>
              <a:rPr lang="en-US" sz="4800"/>
              <a:t>National Day</a:t>
            </a:r>
            <a:br>
              <a:rPr lang="en-US" sz="4800"/>
            </a:br>
            <a:endParaRPr lang="en-US" sz="480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975C689-ED04-47EE-9DFA-90DE6B824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3600"/>
            <a:ext cx="6854400" cy="6854400"/>
            <a:chOff x="0" y="3600"/>
            <a:chExt cx="6854400" cy="6854400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C8B254F-50AE-43F6-B83F-91858F26EA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68631972-6BE5-4A14-B012-30A7DD1A8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477DF9FA-653C-4D65-B509-0B2450FBDB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1361EC12-DCA7-4779-A44C-53CE7F7AF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858000" cy="6857999"/>
          </a:xfrm>
          <a:custGeom>
            <a:avLst/>
            <a:gdLst>
              <a:gd name="connsiteX0" fmla="*/ 3428961 w 6858000"/>
              <a:gd name="connsiteY0" fmla="*/ 0 h 6857999"/>
              <a:gd name="connsiteX1" fmla="*/ 3429042 w 6858000"/>
              <a:gd name="connsiteY1" fmla="*/ 0 h 6857999"/>
              <a:gd name="connsiteX2" fmla="*/ 3605457 w 6858000"/>
              <a:gd name="connsiteY2" fmla="*/ 4461 h 6857999"/>
              <a:gd name="connsiteX3" fmla="*/ 6858000 w 6858000"/>
              <a:gd name="connsiteY3" fmla="*/ 3429000 h 6857999"/>
              <a:gd name="connsiteX4" fmla="*/ 3429001 w 6858000"/>
              <a:gd name="connsiteY4" fmla="*/ 6857999 h 6857999"/>
              <a:gd name="connsiteX5" fmla="*/ 0 w 6858000"/>
              <a:gd name="connsiteY5" fmla="*/ 3429000 h 6857999"/>
              <a:gd name="connsiteX6" fmla="*/ 3252545 w 6858000"/>
              <a:gd name="connsiteY6" fmla="*/ 44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6857999">
                <a:moveTo>
                  <a:pt x="3428961" y="0"/>
                </a:moveTo>
                <a:lnTo>
                  <a:pt x="3429042" y="0"/>
                </a:lnTo>
                <a:lnTo>
                  <a:pt x="3605457" y="4461"/>
                </a:lnTo>
                <a:cubicBezTo>
                  <a:pt x="5417236" y="96300"/>
                  <a:pt x="6858000" y="1594396"/>
                  <a:pt x="6858000" y="3429000"/>
                </a:cubicBezTo>
                <a:cubicBezTo>
                  <a:pt x="6858000" y="5322784"/>
                  <a:pt x="5322784" y="6857999"/>
                  <a:pt x="3429001" y="6857999"/>
                </a:cubicBezTo>
                <a:cubicBezTo>
                  <a:pt x="1535216" y="6857999"/>
                  <a:pt x="0" y="5322784"/>
                  <a:pt x="0" y="3429000"/>
                </a:cubicBezTo>
                <a:cubicBezTo>
                  <a:pt x="0" y="1594396"/>
                  <a:pt x="1440765" y="96300"/>
                  <a:pt x="3252545" y="4461"/>
                </a:cubicBezTo>
                <a:close/>
              </a:path>
            </a:pathLst>
          </a:custGeom>
          <a:solidFill>
            <a:srgbClr val="FFFFFF"/>
          </a:solidFill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Image 9" descr="Maple Leaves Background Free Stock Photo - Public Domain Pictures">
            <a:extLst>
              <a:ext uri="{FF2B5EF4-FFF2-40B4-BE49-F238E27FC236}">
                <a16:creationId xmlns:a16="http://schemas.microsoft.com/office/drawing/2014/main" id="{D8867C01-D37B-59E0-8FD3-70C93E5BEE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08" r="12500" b="-410"/>
          <a:stretch>
            <a:fillRect/>
          </a:stretch>
        </p:blipFill>
        <p:spPr>
          <a:xfrm>
            <a:off x="1629000" y="1705243"/>
            <a:ext cx="3422836" cy="349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951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F4E480B-94D6-46F9-A2B6-B98D311FD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6DC8E2D9-6729-4614-8667-C1016D318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pic>
        <p:nvPicPr>
          <p:cNvPr id="4" name="Espace réservé du contenu 3" descr="Une image contenant tatouage, encre&#10;&#10;Le contenu généré par l’IA peut être incorrect.">
            <a:extLst>
              <a:ext uri="{FF2B5EF4-FFF2-40B4-BE49-F238E27FC236}">
                <a16:creationId xmlns:a16="http://schemas.microsoft.com/office/drawing/2014/main" id="{694919AE-B580-FC0A-47E0-57C0CD5C74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</a:blip>
          <a:srcRect t="6" r="1" b="1"/>
          <a:stretch>
            <a:fillRect/>
          </a:stretch>
        </p:blipFill>
        <p:spPr>
          <a:xfrm>
            <a:off x="-688" y="-4"/>
            <a:ext cx="12192687" cy="68580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67186895-7DAD-4EEE-BF1A-CC36B9426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-5"/>
            <a:ext cx="9785926" cy="6858005"/>
            <a:chOff x="2406074" y="-5"/>
            <a:chExt cx="9785926" cy="6858005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5BFDCD0-B536-4527-AB6E-79B0E4EDD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2424112" y="-4"/>
              <a:ext cx="9767888" cy="6858003"/>
              <a:chOff x="0" y="-3"/>
              <a:chExt cx="9767888" cy="6858003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850C5E2-9BE7-4321-8945-320FE5AA9C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428999"/>
                <a:ext cx="9767888" cy="3429001"/>
              </a:xfrm>
              <a:prstGeom prst="rect">
                <a:avLst/>
              </a:prstGeom>
              <a:gradFill flip="none" rotWithShape="1">
                <a:gsLst>
                  <a:gs pos="32000">
                    <a:schemeClr val="bg1">
                      <a:alpha val="60000"/>
                    </a:schemeClr>
                  </a:gs>
                  <a:gs pos="0">
                    <a:schemeClr val="bg1">
                      <a:alpha val="80000"/>
                    </a:schemeClr>
                  </a:gs>
                  <a:gs pos="63000">
                    <a:schemeClr val="bg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7B89D3D-F057-4F89-87AC-DBA5FD04CE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V="1">
                <a:off x="0" y="-3"/>
                <a:ext cx="9767888" cy="3428999"/>
              </a:xfrm>
              <a:prstGeom prst="rect">
                <a:avLst/>
              </a:prstGeom>
              <a:gradFill flip="none" rotWithShape="1">
                <a:gsLst>
                  <a:gs pos="32000">
                    <a:schemeClr val="bg1">
                      <a:alpha val="60000"/>
                    </a:schemeClr>
                  </a:gs>
                  <a:gs pos="0">
                    <a:schemeClr val="bg1">
                      <a:alpha val="80000"/>
                    </a:schemeClr>
                  </a:gs>
                  <a:gs pos="63000">
                    <a:schemeClr val="bg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5B5518D-4B46-4866-BF9F-D6550DA002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2406074" y="-5"/>
              <a:ext cx="9785926" cy="6858002"/>
              <a:chOff x="0" y="-1"/>
              <a:chExt cx="9785926" cy="6858002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1673445-12E5-48F8-BEF8-87016BBC52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429000"/>
                <a:ext cx="9785926" cy="342900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/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ACC629B-B138-4925-BE58-F4E4E2CC83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V="1">
                <a:off x="0" y="-1"/>
                <a:ext cx="9785926" cy="342899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/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0C8F77F-4220-4C2C-BE7D-0C626E457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423330" y="-5"/>
              <a:ext cx="9768670" cy="6858002"/>
              <a:chOff x="2423330" y="-5"/>
              <a:chExt cx="9768670" cy="6858002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66BF283-D5A5-422F-9640-B6D1ABD989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2423330" y="-5"/>
                <a:ext cx="9767888" cy="342900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4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5EAD1A7-3DBD-4376-BF10-AEE971C1BC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 flipV="1">
                <a:off x="2424112" y="3428998"/>
                <a:ext cx="9767888" cy="342899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4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F565D01-6AAA-4149-B7F9-257DDE044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V="1">
              <a:off x="4637393" y="-696606"/>
              <a:ext cx="6312874" cy="8796338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77D292EC-323A-354C-0CFE-5E2E3B8B5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4500561" cy="42598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200" dirty="0">
                <a:solidFill>
                  <a:srgbClr val="FFFFFF"/>
                </a:solidFill>
              </a:rPr>
              <a:t>And finally when the experience will be over, we hope that </a:t>
            </a:r>
            <a:r>
              <a:rPr lang="en-US" sz="4200">
                <a:solidFill>
                  <a:srgbClr val="FFFFFF"/>
                </a:solidFill>
              </a:rPr>
              <a:t>our students will  keep </a:t>
            </a:r>
            <a:r>
              <a:rPr lang="en-US" sz="4200" dirty="0">
                <a:solidFill>
                  <a:srgbClr val="FFFFFF"/>
                </a:solidFill>
              </a:rPr>
              <a:t>Québec in their heart forever failing to get it </a:t>
            </a:r>
            <a:r>
              <a:rPr lang="en-US" sz="4200" dirty="0" err="1">
                <a:solidFill>
                  <a:srgbClr val="FFFFFF"/>
                </a:solidFill>
              </a:rPr>
              <a:t>tatooed</a:t>
            </a:r>
            <a:r>
              <a:rPr lang="en-US" sz="420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9487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81C8C0F4-5C44-4C3F-B321-5CB3E2BAB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87A62DB-71D7-497D-BE1C-933ECB515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25125" y="3600"/>
            <a:ext cx="7266875" cy="6854400"/>
            <a:chOff x="4925125" y="3600"/>
            <a:chExt cx="7266875" cy="685440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DAC2767-A7E3-4697-90F6-443A58314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5125" y="10980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B23E396-A746-411A-8709-32ABC4DDE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05686" y="6531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135C986-CB82-4211-A910-D232B9BCA1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3760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 useBgFill="1">
        <p:nvSpPr>
          <p:cNvPr id="34" name="Freeform: Shape 33">
            <a:extLst>
              <a:ext uri="{FF2B5EF4-FFF2-40B4-BE49-F238E27FC236}">
                <a16:creationId xmlns:a16="http://schemas.microsoft.com/office/drawing/2014/main" id="{837F2C8F-CC11-4A18-AA7E-AE8C022CDC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000" y="1"/>
            <a:ext cx="6858000" cy="6857999"/>
          </a:xfrm>
          <a:custGeom>
            <a:avLst/>
            <a:gdLst>
              <a:gd name="connsiteX0" fmla="*/ 3428961 w 6858000"/>
              <a:gd name="connsiteY0" fmla="*/ 0 h 6857999"/>
              <a:gd name="connsiteX1" fmla="*/ 3429042 w 6858000"/>
              <a:gd name="connsiteY1" fmla="*/ 0 h 6857999"/>
              <a:gd name="connsiteX2" fmla="*/ 3605457 w 6858000"/>
              <a:gd name="connsiteY2" fmla="*/ 4461 h 6857999"/>
              <a:gd name="connsiteX3" fmla="*/ 6858000 w 6858000"/>
              <a:gd name="connsiteY3" fmla="*/ 3429000 h 6857999"/>
              <a:gd name="connsiteX4" fmla="*/ 3429001 w 6858000"/>
              <a:gd name="connsiteY4" fmla="*/ 6857999 h 6857999"/>
              <a:gd name="connsiteX5" fmla="*/ 0 w 6858000"/>
              <a:gd name="connsiteY5" fmla="*/ 3429000 h 6857999"/>
              <a:gd name="connsiteX6" fmla="*/ 3252545 w 6858000"/>
              <a:gd name="connsiteY6" fmla="*/ 44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6857999">
                <a:moveTo>
                  <a:pt x="3428961" y="0"/>
                </a:moveTo>
                <a:lnTo>
                  <a:pt x="3429042" y="0"/>
                </a:lnTo>
                <a:lnTo>
                  <a:pt x="3605457" y="4461"/>
                </a:lnTo>
                <a:cubicBezTo>
                  <a:pt x="5417236" y="96300"/>
                  <a:pt x="6858000" y="1594396"/>
                  <a:pt x="6858000" y="3429000"/>
                </a:cubicBezTo>
                <a:cubicBezTo>
                  <a:pt x="6858000" y="5322784"/>
                  <a:pt x="5322784" y="6857999"/>
                  <a:pt x="3429001" y="6857999"/>
                </a:cubicBezTo>
                <a:cubicBezTo>
                  <a:pt x="1535216" y="6857999"/>
                  <a:pt x="0" y="5322784"/>
                  <a:pt x="0" y="3429000"/>
                </a:cubicBezTo>
                <a:cubicBezTo>
                  <a:pt x="0" y="1594396"/>
                  <a:pt x="1440765" y="96300"/>
                  <a:pt x="3252545" y="4461"/>
                </a:cubicBezTo>
                <a:close/>
              </a:path>
            </a:pathLst>
          </a:custGeom>
          <a:effectLst>
            <a:softEdge rad="1016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5CFA592-5CE9-5567-418B-F8E19EC27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4500561" cy="2181946"/>
          </a:xfrm>
        </p:spPr>
        <p:txBody>
          <a:bodyPr anchor="t">
            <a:normAutofit fontScale="90000"/>
          </a:bodyPr>
          <a:lstStyle/>
          <a:p>
            <a:r>
              <a:rPr lang="fr-FR" sz="3300" dirty="0" err="1"/>
              <a:t>Who</a:t>
            </a:r>
            <a:r>
              <a:rPr lang="fr-FR" sz="3300" dirty="0"/>
              <a:t> are </a:t>
            </a:r>
            <a:r>
              <a:rPr lang="fr-FR" sz="3300" dirty="0" err="1"/>
              <a:t>we</a:t>
            </a:r>
            <a:r>
              <a:rPr lang="fr-FR" sz="3300" dirty="0"/>
              <a:t>?</a:t>
            </a:r>
            <a:br>
              <a:rPr lang="en-US" dirty="0"/>
            </a:br>
            <a:r>
              <a:rPr lang="fr-FR" sz="3300" dirty="0"/>
              <a:t>Descendants of French immigrants </a:t>
            </a:r>
            <a:r>
              <a:rPr lang="fr-FR" sz="3300" dirty="0" err="1"/>
              <a:t>who</a:t>
            </a:r>
            <a:r>
              <a:rPr lang="fr-FR" sz="3300" dirty="0"/>
              <a:t> </a:t>
            </a:r>
            <a:r>
              <a:rPr lang="fr-FR" sz="3300" dirty="0" err="1"/>
              <a:t>develop</a:t>
            </a:r>
            <a:r>
              <a:rPr lang="fr-FR" sz="3300" dirty="0"/>
              <a:t> </a:t>
            </a:r>
            <a:r>
              <a:rPr lang="fr-FR" sz="3300" dirty="0" err="1"/>
              <a:t>their</a:t>
            </a:r>
            <a:r>
              <a:rPr lang="fr-FR" sz="3300" dirty="0"/>
              <a:t> </a:t>
            </a:r>
            <a:r>
              <a:rPr lang="fr-FR" sz="3300" dirty="0" err="1"/>
              <a:t>own</a:t>
            </a:r>
            <a:r>
              <a:rPr lang="fr-FR" sz="3300" dirty="0"/>
              <a:t> </a:t>
            </a:r>
            <a:r>
              <a:rPr lang="fr-FR" sz="3300" dirty="0" err="1"/>
              <a:t>language</a:t>
            </a:r>
            <a:r>
              <a:rPr lang="fr-FR" sz="3300" dirty="0"/>
              <a:t> </a:t>
            </a:r>
            <a:r>
              <a:rPr lang="fr-FR" sz="3300" dirty="0" err="1"/>
              <a:t>being</a:t>
            </a:r>
            <a:r>
              <a:rPr lang="fr-FR" sz="3300" dirty="0"/>
              <a:t> </a:t>
            </a:r>
            <a:r>
              <a:rPr lang="fr-FR" sz="3300" dirty="0" err="1"/>
              <a:t>cut</a:t>
            </a:r>
            <a:r>
              <a:rPr lang="fr-FR" sz="3300" dirty="0"/>
              <a:t> off </a:t>
            </a:r>
            <a:r>
              <a:rPr lang="fr-FR" sz="3300" dirty="0" err="1"/>
              <a:t>from</a:t>
            </a:r>
            <a:r>
              <a:rPr lang="fr-FR" sz="3300" dirty="0"/>
              <a:t> the </a:t>
            </a:r>
            <a:r>
              <a:rPr lang="fr-FR" sz="3300" dirty="0" err="1"/>
              <a:t>mother</a:t>
            </a:r>
            <a:r>
              <a:rPr lang="fr-FR" sz="3300" dirty="0"/>
              <a:t> land.</a:t>
            </a:r>
            <a:br>
              <a:rPr lang="en-US" dirty="0"/>
            </a:b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7CAAFB-7AEE-B993-A07E-1486B894D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947121"/>
            <a:ext cx="4500562" cy="33616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69875" indent="-269875"/>
            <a:r>
              <a:rPr lang="fr-FR" dirty="0" err="1"/>
              <a:t>We</a:t>
            </a:r>
            <a:r>
              <a:rPr lang="fr-FR" dirty="0"/>
              <a:t> are </a:t>
            </a:r>
            <a:r>
              <a:rPr lang="fr-FR" dirty="0" err="1"/>
              <a:t>resilient</a:t>
            </a:r>
            <a:endParaRPr lang="fr-FR" dirty="0"/>
          </a:p>
          <a:p>
            <a:pPr marL="269875" indent="-269875"/>
            <a:r>
              <a:rPr lang="fr-FR" dirty="0" err="1"/>
              <a:t>We</a:t>
            </a:r>
            <a:r>
              <a:rPr lang="fr-FR" dirty="0"/>
              <a:t> live in a country </a:t>
            </a:r>
            <a:r>
              <a:rPr lang="fr-FR" dirty="0" err="1"/>
              <a:t>with</a:t>
            </a:r>
            <a:r>
              <a:rPr lang="fr-FR" dirty="0"/>
              <a:t> long </a:t>
            </a:r>
            <a:r>
              <a:rPr lang="fr-FR" dirty="0" err="1"/>
              <a:t>winter</a:t>
            </a:r>
            <a:r>
              <a:rPr lang="fr-FR" dirty="0"/>
              <a:t> and </a:t>
            </a:r>
            <a:r>
              <a:rPr lang="fr-FR" dirty="0" err="1"/>
              <a:t>we</a:t>
            </a:r>
            <a:r>
              <a:rPr lang="fr-FR" dirty="0"/>
              <a:t> have </a:t>
            </a:r>
            <a:r>
              <a:rPr lang="fr-FR" dirty="0" err="1"/>
              <a:t>learned</a:t>
            </a:r>
            <a:r>
              <a:rPr lang="fr-FR" dirty="0"/>
              <a:t> to </a:t>
            </a:r>
            <a:r>
              <a:rPr lang="fr-FR" dirty="0" err="1"/>
              <a:t>adapt</a:t>
            </a:r>
            <a:endParaRPr lang="fr-FR"/>
          </a:p>
          <a:p>
            <a:pPr marL="269875" indent="-269875"/>
            <a:r>
              <a:rPr lang="fr-FR" err="1"/>
              <a:t>We</a:t>
            </a:r>
            <a:r>
              <a:rPr lang="fr-FR" dirty="0"/>
              <a:t> are </a:t>
            </a:r>
            <a:r>
              <a:rPr lang="fr-FR" err="1"/>
              <a:t>Canada's</a:t>
            </a:r>
            <a:r>
              <a:rPr lang="fr-FR" dirty="0"/>
              <a:t> </a:t>
            </a:r>
            <a:r>
              <a:rPr lang="fr-FR" err="1"/>
              <a:t>largest</a:t>
            </a:r>
            <a:r>
              <a:rPr lang="fr-FR" dirty="0"/>
              <a:t> province </a:t>
            </a:r>
          </a:p>
          <a:p>
            <a:pPr marL="269875" indent="-269875"/>
            <a:r>
              <a:rPr lang="fr-FR" dirty="0" err="1"/>
              <a:t>We</a:t>
            </a:r>
            <a:r>
              <a:rPr lang="fr-FR" dirty="0"/>
              <a:t> are 3 times </a:t>
            </a:r>
            <a:r>
              <a:rPr lang="fr-FR" dirty="0" err="1"/>
              <a:t>bigger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France but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only</a:t>
            </a:r>
            <a:r>
              <a:rPr lang="fr-FR" dirty="0"/>
              <a:t> 8.5 million </a:t>
            </a:r>
            <a:r>
              <a:rPr lang="fr-FR" dirty="0" err="1"/>
              <a:t>inhabitants</a:t>
            </a:r>
            <a:r>
              <a:rPr lang="fr-FR" dirty="0"/>
              <a:t>.</a:t>
            </a:r>
          </a:p>
        </p:txBody>
      </p:sp>
      <p:pic>
        <p:nvPicPr>
          <p:cNvPr id="5" name="Image 4" descr="Images Gratuites : paysage, arbre, la nature, région sauvage, Montagne ...">
            <a:extLst>
              <a:ext uri="{FF2B5EF4-FFF2-40B4-BE49-F238E27FC236}">
                <a16:creationId xmlns:a16="http://schemas.microsoft.com/office/drawing/2014/main" id="{DB138FC8-ECE2-3E46-1426-0B65CD5CB1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872" r="40124"/>
          <a:stretch>
            <a:fillRect/>
          </a:stretch>
        </p:blipFill>
        <p:spPr>
          <a:xfrm>
            <a:off x="6633531" y="1629000"/>
            <a:ext cx="3382938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1674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D2FD795-8DF5-44F0-8664-4D8F626DD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C6B683D-13FA-4605-8648-01FC9C82F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852A959-AA36-4E4C-940B-F33A7BE0A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FFC38A9-EA65-4BD6-A6E1-CAD07CCB8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9E36CA9-9013-4306-B36F-2E349B6FE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E8D3FFE-4362-43F6-99D3-1B83F7AD59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7AA39D6-8796-468A-8C18-D17C0BBF21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5967788-298A-4B75-B02F-0625E5F848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D0FB4E1-29BE-427B-9999-B25351A07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9914662-C165-4AD1-89C0-F6C47C1090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84C8199-BC83-4D02-8937-CF9AB0F4CF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A28F3F3-1D22-45C2-8627-C7E4E74BD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9D8267F7-1115-4F9A-BEF5-BB6664BCF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>
                  <a:alpha val="40000"/>
                </a:schemeClr>
              </a:gs>
              <a:gs pos="100000">
                <a:schemeClr val="bg2">
                  <a:alpha val="80000"/>
                </a:schemeClr>
              </a:gs>
            </a:gsLst>
            <a:lin ang="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" name="Média en ligne 3" title="Hymne National du Québec - Gens du Pays - Quebec National Anthem (English subtitles)">
            <a:hlinkClick r:id="" action="ppaction://noaction"/>
            <a:extLst>
              <a:ext uri="{FF2B5EF4-FFF2-40B4-BE49-F238E27FC236}">
                <a16:creationId xmlns:a16="http://schemas.microsoft.com/office/drawing/2014/main" id="{9587B2B9-5ABD-8849-7EC9-818248E99E4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40000" y="1715318"/>
            <a:ext cx="6049714" cy="3418088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7F5D1B2-149F-0774-274E-934F132CB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4063" y="2947121"/>
            <a:ext cx="4537073" cy="3361604"/>
          </a:xfrm>
        </p:spPr>
        <p:txBody>
          <a:bodyPr anchor="t">
            <a:normAutofit/>
          </a:bodyPr>
          <a:lstStyle/>
          <a:p>
            <a:pPr marL="269875" indent="-269875"/>
            <a:r>
              <a:rPr lang="en-US" sz="3200" b="1" dirty="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1259300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9AACA9-BD92-429F-8047-0731DB46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BF91D05-F50D-49FB-8972-55C15EA67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56975" y="0"/>
            <a:ext cx="5765120" cy="5516563"/>
            <a:chOff x="3356975" y="0"/>
            <a:chExt cx="5765120" cy="5516563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FA5DEB7-AF5A-43EF-9AC9-414611643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05532" y="0"/>
              <a:ext cx="5516563" cy="5516563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E7B0C05-0A21-408B-87B1-E22C2275A8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92238" y="46126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DED3A92-60D5-4885-9C23-9C23F7430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356975" y="0"/>
              <a:ext cx="4320000" cy="4320000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Image 3" descr="Canadian Flag Free Stock Photo - Public Domain Pictures">
            <a:extLst>
              <a:ext uri="{FF2B5EF4-FFF2-40B4-BE49-F238E27FC236}">
                <a16:creationId xmlns:a16="http://schemas.microsoft.com/office/drawing/2014/main" id="{2AED842B-378C-EE39-7054-063E9A59C5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686" r="17496" b="1"/>
          <a:stretch>
            <a:fillRect/>
          </a:stretch>
        </p:blipFill>
        <p:spPr>
          <a:xfrm>
            <a:off x="3936000" y="180000"/>
            <a:ext cx="4320000" cy="4320000"/>
          </a:xfrm>
          <a:custGeom>
            <a:avLst/>
            <a:gdLst/>
            <a:ahLst/>
            <a:cxnLst/>
            <a:rect l="l" t="t" r="r" b="b"/>
            <a:pathLst>
              <a:path w="6858000" h="6858000">
                <a:moveTo>
                  <a:pt x="3429001" y="0"/>
                </a:moveTo>
                <a:cubicBezTo>
                  <a:pt x="5322784" y="0"/>
                  <a:pt x="6858000" y="1535216"/>
                  <a:pt x="6858000" y="3429001"/>
                </a:cubicBezTo>
                <a:cubicBezTo>
                  <a:pt x="6858000" y="5322785"/>
                  <a:pt x="5322784" y="6858000"/>
                  <a:pt x="3429001" y="6858000"/>
                </a:cubicBezTo>
                <a:cubicBezTo>
                  <a:pt x="1535216" y="6858000"/>
                  <a:pt x="0" y="5322785"/>
                  <a:pt x="0" y="3429001"/>
                </a:cubicBezTo>
                <a:cubicBezTo>
                  <a:pt x="0" y="1535216"/>
                  <a:pt x="1535216" y="0"/>
                  <a:pt x="3429001" y="0"/>
                </a:cubicBezTo>
                <a:close/>
              </a:path>
            </a:pathLst>
          </a:custGeom>
          <a:effectLst>
            <a:softEdge rad="508000"/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368B021-704A-4E78-B619-A83E8448E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05125"/>
            <a:ext cx="12192000" cy="3952875"/>
          </a:xfrm>
          <a:prstGeom prst="rect">
            <a:avLst/>
          </a:prstGeom>
          <a:gradFill flip="none" rotWithShape="1">
            <a:gsLst>
              <a:gs pos="43000">
                <a:schemeClr val="bg2">
                  <a:alpha val="60000"/>
                </a:schemeClr>
              </a:gs>
              <a:gs pos="7000">
                <a:schemeClr val="bg2">
                  <a:alpha val="0"/>
                </a:schemeClr>
              </a:gs>
            </a:gsLst>
            <a:lin ang="54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87487" y="3768810"/>
            <a:ext cx="9217026" cy="1769459"/>
          </a:xfrm>
        </p:spPr>
        <p:txBody>
          <a:bodyPr>
            <a:normAutofit/>
          </a:bodyPr>
          <a:lstStyle/>
          <a:p>
            <a:pPr algn="ctr"/>
            <a:r>
              <a:rPr lang="fr-FR" sz="6000"/>
              <a:t>Why choose French Canada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7488" y="5717657"/>
            <a:ext cx="9155112" cy="6817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fr-FR" sz="2400" b="1" err="1">
                <a:solidFill>
                  <a:srgbClr val="FF0000"/>
                </a:solidFill>
              </a:rPr>
              <a:t>Because</a:t>
            </a:r>
            <a:r>
              <a:rPr lang="fr-FR" sz="2400" b="1" dirty="0">
                <a:solidFill>
                  <a:srgbClr val="FF0000"/>
                </a:solidFill>
              </a:rPr>
              <a:t> </a:t>
            </a:r>
            <a:r>
              <a:rPr lang="fr-FR" sz="2400" b="1" err="1">
                <a:solidFill>
                  <a:srgbClr val="FF0000"/>
                </a:solidFill>
              </a:rPr>
              <a:t>we</a:t>
            </a:r>
            <a:r>
              <a:rPr lang="fr-FR" sz="2400" b="1" dirty="0">
                <a:solidFill>
                  <a:srgbClr val="FF0000"/>
                </a:solidFill>
              </a:rPr>
              <a:t> ARE DIFFERENT</a:t>
            </a:r>
          </a:p>
        </p:txBody>
      </p:sp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F4E480B-94D6-46F9-A2B6-B98D311FD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DC8E2D9-6729-4614-8667-C1016D318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B9AACA9-BD92-429F-8047-0731DB46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DFE3358-29EE-4087-8570-9666D88A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86388" y="0"/>
            <a:ext cx="7266875" cy="6858000"/>
            <a:chOff x="0" y="0"/>
            <a:chExt cx="7266875" cy="685800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FD9C6E8-5129-4C44-8443-5ABF75EC6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600"/>
              <a:ext cx="7266875" cy="6854400"/>
            </a:xfrm>
            <a:custGeom>
              <a:avLst/>
              <a:gdLst>
                <a:gd name="connsiteX0" fmla="*/ 3839675 w 7266875"/>
                <a:gd name="connsiteY0" fmla="*/ 0 h 6854400"/>
                <a:gd name="connsiteX1" fmla="*/ 7266875 w 7266875"/>
                <a:gd name="connsiteY1" fmla="*/ 3427200 h 6854400"/>
                <a:gd name="connsiteX2" fmla="*/ 3839675 w 7266875"/>
                <a:gd name="connsiteY2" fmla="*/ 6854400 h 6854400"/>
                <a:gd name="connsiteX3" fmla="*/ 3489264 w 7266875"/>
                <a:gd name="connsiteY3" fmla="*/ 6836706 h 6854400"/>
                <a:gd name="connsiteX4" fmla="*/ 3327588 w 7266875"/>
                <a:gd name="connsiteY4" fmla="*/ 6816161 h 6854400"/>
                <a:gd name="connsiteX5" fmla="*/ 3174464 w 7266875"/>
                <a:gd name="connsiteY5" fmla="*/ 6839531 h 6854400"/>
                <a:gd name="connsiteX6" fmla="*/ 2880000 w 7266875"/>
                <a:gd name="connsiteY6" fmla="*/ 6854400 h 6854400"/>
                <a:gd name="connsiteX7" fmla="*/ 0 w 7266875"/>
                <a:gd name="connsiteY7" fmla="*/ 3974400 h 6854400"/>
                <a:gd name="connsiteX8" fmla="*/ 226325 w 7266875"/>
                <a:gd name="connsiteY8" fmla="*/ 2853374 h 6854400"/>
                <a:gd name="connsiteX9" fmla="*/ 258015 w 7266875"/>
                <a:gd name="connsiteY9" fmla="*/ 2787590 h 6854400"/>
                <a:gd name="connsiteX10" fmla="*/ 224445 w 7266875"/>
                <a:gd name="connsiteY10" fmla="*/ 2657030 h 6854400"/>
                <a:gd name="connsiteX11" fmla="*/ 180561 w 7266875"/>
                <a:gd name="connsiteY11" fmla="*/ 2221714 h 6854400"/>
                <a:gd name="connsiteX12" fmla="*/ 2340561 w 7266875"/>
                <a:gd name="connsiteY12" fmla="*/ 61714 h 6854400"/>
                <a:gd name="connsiteX13" fmla="*/ 2828370 w 7266875"/>
                <a:gd name="connsiteY13" fmla="*/ 117025 h 6854400"/>
                <a:gd name="connsiteX14" fmla="*/ 2891183 w 7266875"/>
                <a:gd name="connsiteY14" fmla="*/ 134017 h 6854400"/>
                <a:gd name="connsiteX15" fmla="*/ 2983165 w 7266875"/>
                <a:gd name="connsiteY15" fmla="*/ 107897 h 6854400"/>
                <a:gd name="connsiteX16" fmla="*/ 3839675 w 7266875"/>
                <a:gd name="connsiteY16" fmla="*/ 0 h 68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266875" h="6854400">
                  <a:moveTo>
                    <a:pt x="3839675" y="0"/>
                  </a:moveTo>
                  <a:cubicBezTo>
                    <a:pt x="5732465" y="0"/>
                    <a:pt x="7266875" y="1534410"/>
                    <a:pt x="7266875" y="3427200"/>
                  </a:cubicBezTo>
                  <a:cubicBezTo>
                    <a:pt x="7266875" y="5319990"/>
                    <a:pt x="5732465" y="6854400"/>
                    <a:pt x="3839675" y="6854400"/>
                  </a:cubicBezTo>
                  <a:cubicBezTo>
                    <a:pt x="3721376" y="6854400"/>
                    <a:pt x="3604476" y="6848406"/>
                    <a:pt x="3489264" y="6836706"/>
                  </a:cubicBezTo>
                  <a:lnTo>
                    <a:pt x="3327588" y="6816161"/>
                  </a:lnTo>
                  <a:lnTo>
                    <a:pt x="3174464" y="6839531"/>
                  </a:lnTo>
                  <a:cubicBezTo>
                    <a:pt x="3077646" y="6849363"/>
                    <a:pt x="2979412" y="6854400"/>
                    <a:pt x="2880000" y="6854400"/>
                  </a:cubicBezTo>
                  <a:cubicBezTo>
                    <a:pt x="1289420" y="6854400"/>
                    <a:pt x="0" y="5564980"/>
                    <a:pt x="0" y="3974400"/>
                  </a:cubicBezTo>
                  <a:cubicBezTo>
                    <a:pt x="0" y="3576755"/>
                    <a:pt x="80589" y="3197933"/>
                    <a:pt x="226325" y="2853374"/>
                  </a:cubicBezTo>
                  <a:lnTo>
                    <a:pt x="258015" y="2787590"/>
                  </a:lnTo>
                  <a:lnTo>
                    <a:pt x="224445" y="2657030"/>
                  </a:lnTo>
                  <a:cubicBezTo>
                    <a:pt x="195672" y="2516419"/>
                    <a:pt x="180561" y="2370831"/>
                    <a:pt x="180561" y="2221714"/>
                  </a:cubicBezTo>
                  <a:cubicBezTo>
                    <a:pt x="180561" y="1028779"/>
                    <a:pt x="1147626" y="61714"/>
                    <a:pt x="2340561" y="61714"/>
                  </a:cubicBezTo>
                  <a:cubicBezTo>
                    <a:pt x="2508318" y="61714"/>
                    <a:pt x="2671608" y="80838"/>
                    <a:pt x="2828370" y="117025"/>
                  </a:cubicBezTo>
                  <a:lnTo>
                    <a:pt x="2891183" y="134017"/>
                  </a:lnTo>
                  <a:lnTo>
                    <a:pt x="2983165" y="107897"/>
                  </a:lnTo>
                  <a:cubicBezTo>
                    <a:pt x="3256928" y="37461"/>
                    <a:pt x="3543927" y="0"/>
                    <a:pt x="3839675" y="0"/>
                  </a:cubicBezTo>
                  <a:close/>
                </a:path>
              </a:pathLst>
            </a:custGeom>
            <a:solidFill>
              <a:schemeClr val="bg2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38CFD4D-22F2-420F-8CB7-042571895F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094400"/>
              <a:ext cx="5760000" cy="5760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8D49264-261A-4A8E-AB05-33332DCC9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0561" y="61714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C20F8FA-12CB-4D89-9416-2967858162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2475" y="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71D2C88D-221F-5431-2D91-E75464954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7" y="545126"/>
            <a:ext cx="9217026" cy="49773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800" dirty="0"/>
              <a:t>And simply because your students want to learn French of course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8220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DCED08-24EA-EC43-97B7-B67B9BAA4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01135" cy="1680104"/>
          </a:xfrm>
        </p:spPr>
        <p:txBody>
          <a:bodyPr>
            <a:normAutofit fontScale="90000"/>
          </a:bodyPr>
          <a:lstStyle/>
          <a:p>
            <a:r>
              <a:rPr lang="fr-FR" dirty="0"/>
              <a:t>And </a:t>
            </a:r>
            <a:r>
              <a:rPr lang="fr-FR" dirty="0" err="1"/>
              <a:t>also</a:t>
            </a:r>
            <a:r>
              <a:rPr lang="fr-FR" dirty="0"/>
              <a:t> the real lyrics of Alouette once and for all.....</a:t>
            </a:r>
          </a:p>
        </p:txBody>
      </p:sp>
      <p:pic>
        <p:nvPicPr>
          <p:cNvPr id="4" name="Média en ligne 3" title="Alouette - French Lyrics with English Translation">
            <a:hlinkClick r:id="" action="ppaction://noaction"/>
            <a:extLst>
              <a:ext uri="{FF2B5EF4-FFF2-40B4-BE49-F238E27FC236}">
                <a16:creationId xmlns:a16="http://schemas.microsoft.com/office/drawing/2014/main" id="{253F979D-24E6-A7A2-EE14-43409903524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72746" y="2066026"/>
            <a:ext cx="8042964" cy="446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465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728722-BF10-60C1-B7B8-E160DCA88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But </a:t>
            </a:r>
            <a:r>
              <a:rPr lang="fr-FR" dirty="0" err="1"/>
              <a:t>there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so</a:t>
            </a:r>
            <a:r>
              <a:rPr lang="fr-FR" dirty="0"/>
              <a:t> </a:t>
            </a:r>
            <a:r>
              <a:rPr lang="fr-FR" dirty="0" err="1"/>
              <a:t>much</a:t>
            </a:r>
            <a:r>
              <a:rPr lang="fr-FR" dirty="0"/>
              <a:t> more.....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3E3949-12B6-7E9B-B9EC-53B46AF98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709378"/>
            <a:ext cx="11101136" cy="313285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69875" indent="-269875"/>
            <a:r>
              <a:rPr lang="fr-FR" sz="3200" dirty="0" err="1"/>
              <a:t>Your</a:t>
            </a:r>
            <a:r>
              <a:rPr lang="fr-FR" sz="3200" dirty="0"/>
              <a:t> </a:t>
            </a:r>
            <a:r>
              <a:rPr lang="fr-FR" sz="3200" dirty="0" err="1"/>
              <a:t>students</a:t>
            </a:r>
            <a:r>
              <a:rPr lang="fr-FR" sz="3200" dirty="0"/>
              <a:t> </a:t>
            </a:r>
            <a:r>
              <a:rPr lang="fr-FR" sz="3200" dirty="0" err="1"/>
              <a:t>want</a:t>
            </a:r>
            <a:r>
              <a:rPr lang="fr-FR" sz="3200" dirty="0"/>
              <a:t> to </a:t>
            </a:r>
            <a:r>
              <a:rPr lang="fr-FR" sz="3200" dirty="0" err="1"/>
              <a:t>experience</a:t>
            </a:r>
            <a:r>
              <a:rPr lang="fr-FR" sz="3200" dirty="0"/>
              <a:t> </a:t>
            </a:r>
            <a:r>
              <a:rPr lang="fr-FR" sz="3200" dirty="0" err="1"/>
              <a:t>our</a:t>
            </a:r>
            <a:r>
              <a:rPr lang="fr-FR" sz="3200" dirty="0"/>
              <a:t> </a:t>
            </a:r>
            <a:r>
              <a:rPr lang="fr-FR" sz="3200" dirty="0" err="1"/>
              <a:t>particular</a:t>
            </a:r>
            <a:r>
              <a:rPr lang="fr-FR" sz="3200" dirty="0"/>
              <a:t> </a:t>
            </a:r>
            <a:r>
              <a:rPr lang="fr-FR" sz="3200" dirty="0" err="1"/>
              <a:t>activities</a:t>
            </a:r>
            <a:r>
              <a:rPr lang="fr-FR" sz="3200" dirty="0"/>
              <a:t> and </a:t>
            </a:r>
            <a:r>
              <a:rPr lang="fr-FR" sz="3200" dirty="0" err="1"/>
              <a:t>we</a:t>
            </a:r>
            <a:r>
              <a:rPr lang="fr-FR" sz="3200" dirty="0"/>
              <a:t> promise </a:t>
            </a:r>
            <a:r>
              <a:rPr lang="fr-FR" sz="3200" dirty="0" err="1"/>
              <a:t>there</a:t>
            </a:r>
            <a:r>
              <a:rPr lang="fr-FR" sz="3200" dirty="0"/>
              <a:t> </a:t>
            </a:r>
            <a:r>
              <a:rPr lang="fr-FR" sz="3200" dirty="0" err="1"/>
              <a:t>will</a:t>
            </a:r>
            <a:r>
              <a:rPr lang="fr-FR" sz="3200" dirty="0"/>
              <a:t> </a:t>
            </a:r>
            <a:r>
              <a:rPr lang="fr-FR" sz="3200" dirty="0" err="1"/>
              <a:t>never</a:t>
            </a:r>
            <a:r>
              <a:rPr lang="fr-FR" sz="3200" dirty="0"/>
              <a:t> </a:t>
            </a:r>
            <a:r>
              <a:rPr lang="fr-FR" sz="3200" dirty="0" err="1"/>
              <a:t>be</a:t>
            </a:r>
            <a:r>
              <a:rPr lang="fr-FR" sz="3200" dirty="0"/>
              <a:t> a </a:t>
            </a:r>
            <a:r>
              <a:rPr lang="fr-FR" sz="3200" dirty="0" err="1"/>
              <a:t>dull</a:t>
            </a:r>
            <a:r>
              <a:rPr lang="fr-FR" sz="3200" dirty="0"/>
              <a:t> moment </a:t>
            </a:r>
            <a:r>
              <a:rPr lang="fr-FR" sz="3200" dirty="0" err="1"/>
              <a:t>while</a:t>
            </a:r>
            <a:r>
              <a:rPr lang="fr-FR" sz="3200" dirty="0"/>
              <a:t> </a:t>
            </a:r>
            <a:r>
              <a:rPr lang="fr-FR" sz="3200" dirty="0" err="1"/>
              <a:t>here</a:t>
            </a:r>
            <a:r>
              <a:rPr lang="fr-FR" sz="3200" dirty="0"/>
              <a:t>.</a:t>
            </a:r>
          </a:p>
          <a:p>
            <a:pPr marL="269875" indent="-269875"/>
            <a:r>
              <a:rPr lang="fr-FR" sz="3200" err="1"/>
              <a:t>They</a:t>
            </a:r>
            <a:r>
              <a:rPr lang="fr-FR" sz="3200" dirty="0"/>
              <a:t> </a:t>
            </a:r>
            <a:r>
              <a:rPr lang="fr-FR" sz="3200" err="1"/>
              <a:t>want</a:t>
            </a:r>
            <a:r>
              <a:rPr lang="fr-FR" sz="3200" dirty="0"/>
              <a:t> to </a:t>
            </a:r>
            <a:r>
              <a:rPr lang="fr-FR" sz="3200" err="1"/>
              <a:t>see</a:t>
            </a:r>
            <a:r>
              <a:rPr lang="fr-FR" sz="3200" dirty="0"/>
              <a:t> </a:t>
            </a:r>
            <a:r>
              <a:rPr lang="fr-FR" sz="3200" err="1"/>
              <a:t>with</a:t>
            </a:r>
            <a:r>
              <a:rPr lang="fr-FR" sz="3200" dirty="0"/>
              <a:t> </a:t>
            </a:r>
            <a:r>
              <a:rPr lang="fr-FR" sz="3200" err="1"/>
              <a:t>their</a:t>
            </a:r>
            <a:r>
              <a:rPr lang="fr-FR" sz="3200" dirty="0"/>
              <a:t> </a:t>
            </a:r>
            <a:r>
              <a:rPr lang="fr-FR" sz="3200" err="1"/>
              <a:t>own</a:t>
            </a:r>
            <a:r>
              <a:rPr lang="fr-FR" sz="3200" dirty="0"/>
              <a:t> </a:t>
            </a:r>
            <a:r>
              <a:rPr lang="fr-FR" sz="3200" err="1"/>
              <a:t>eyes</a:t>
            </a:r>
            <a:r>
              <a:rPr lang="fr-FR" sz="3200" dirty="0"/>
              <a:t> </a:t>
            </a:r>
            <a:r>
              <a:rPr lang="fr-FR" sz="3200" err="1"/>
              <a:t>our</a:t>
            </a:r>
            <a:r>
              <a:rPr lang="fr-FR" sz="3200" dirty="0"/>
              <a:t> </a:t>
            </a:r>
            <a:r>
              <a:rPr lang="fr-FR" sz="3200" err="1"/>
              <a:t>province's</a:t>
            </a:r>
            <a:r>
              <a:rPr lang="fr-FR" sz="3200" dirty="0"/>
              <a:t> immense </a:t>
            </a:r>
            <a:r>
              <a:rPr lang="fr-FR" sz="3200" err="1"/>
              <a:t>territory</a:t>
            </a:r>
            <a:r>
              <a:rPr lang="fr-FR" sz="3200" dirty="0"/>
              <a:t>. </a:t>
            </a:r>
          </a:p>
          <a:p>
            <a:pPr marL="269875" indent="-269875"/>
            <a:r>
              <a:rPr lang="fr-FR" sz="3200" dirty="0" err="1"/>
              <a:t>They</a:t>
            </a:r>
            <a:r>
              <a:rPr lang="fr-FR" sz="3200" dirty="0"/>
              <a:t> </a:t>
            </a:r>
            <a:r>
              <a:rPr lang="fr-FR" sz="3200" dirty="0" err="1"/>
              <a:t>want</a:t>
            </a:r>
            <a:r>
              <a:rPr lang="fr-FR" sz="3200" dirty="0"/>
              <a:t> to </a:t>
            </a:r>
            <a:r>
              <a:rPr lang="fr-FR" sz="3200" dirty="0" err="1"/>
              <a:t>experience</a:t>
            </a:r>
            <a:r>
              <a:rPr lang="fr-FR" sz="3200" dirty="0"/>
              <a:t> </a:t>
            </a:r>
            <a:r>
              <a:rPr lang="fr-FR" sz="3200" dirty="0" err="1"/>
              <a:t>our</a:t>
            </a:r>
            <a:r>
              <a:rPr lang="fr-FR" sz="3200" dirty="0"/>
              <a:t> </a:t>
            </a:r>
            <a:r>
              <a:rPr lang="fr-FR" sz="3200" dirty="0" err="1"/>
              <a:t>differences</a:t>
            </a:r>
            <a:endParaRPr lang="fr-FR" sz="3200" dirty="0"/>
          </a:p>
          <a:p>
            <a:pPr marL="269875" indent="-269875"/>
            <a:r>
              <a:rPr lang="fr-FR" sz="3200" dirty="0"/>
              <a:t>AND WE WILL TRY TO LET THEM EXPERIENCE IT ALL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3024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F4E480B-94D6-46F9-A2B6-B98D311FD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6DC8E2D9-6729-4614-8667-C1016D318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9DF8CB-82D2-4E33-3DF1-F9077681855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5" r="6245" b="6245"/>
          <a:stretch>
            <a:fillRect/>
          </a:stretch>
        </p:blipFill>
        <p:spPr>
          <a:xfrm>
            <a:off x="-688" y="-4"/>
            <a:ext cx="12192687" cy="68580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67186895-7DAD-4EEE-BF1A-CC36B9426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-5"/>
            <a:ext cx="9785926" cy="6858005"/>
            <a:chOff x="2406074" y="-5"/>
            <a:chExt cx="9785926" cy="6858005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5BFDCD0-B536-4527-AB6E-79B0E4EDD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2424112" y="-4"/>
              <a:ext cx="9767888" cy="6858003"/>
              <a:chOff x="0" y="-3"/>
              <a:chExt cx="9767888" cy="6858003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850C5E2-9BE7-4321-8945-320FE5AA9C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428999"/>
                <a:ext cx="9767888" cy="3429001"/>
              </a:xfrm>
              <a:prstGeom prst="rect">
                <a:avLst/>
              </a:prstGeom>
              <a:gradFill flip="none" rotWithShape="1">
                <a:gsLst>
                  <a:gs pos="32000">
                    <a:schemeClr val="bg1">
                      <a:alpha val="60000"/>
                    </a:schemeClr>
                  </a:gs>
                  <a:gs pos="0">
                    <a:schemeClr val="bg1">
                      <a:alpha val="80000"/>
                    </a:schemeClr>
                  </a:gs>
                  <a:gs pos="63000">
                    <a:schemeClr val="bg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7B89D3D-F057-4F89-87AC-DBA5FD04CE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V="1">
                <a:off x="0" y="-3"/>
                <a:ext cx="9767888" cy="3428999"/>
              </a:xfrm>
              <a:prstGeom prst="rect">
                <a:avLst/>
              </a:prstGeom>
              <a:gradFill flip="none" rotWithShape="1">
                <a:gsLst>
                  <a:gs pos="32000">
                    <a:schemeClr val="bg1">
                      <a:alpha val="60000"/>
                    </a:schemeClr>
                  </a:gs>
                  <a:gs pos="0">
                    <a:schemeClr val="bg1">
                      <a:alpha val="80000"/>
                    </a:schemeClr>
                  </a:gs>
                  <a:gs pos="63000">
                    <a:schemeClr val="bg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5B5518D-4B46-4866-BF9F-D6550DA002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2406074" y="-5"/>
              <a:ext cx="9785926" cy="6858002"/>
              <a:chOff x="0" y="-1"/>
              <a:chExt cx="9785926" cy="6858002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1673445-12E5-48F8-BEF8-87016BBC52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429000"/>
                <a:ext cx="9785926" cy="342900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/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ACC629B-B138-4925-BE58-F4E4E2CC83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V="1">
                <a:off x="0" y="-1"/>
                <a:ext cx="9785926" cy="342899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/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0C8F77F-4220-4C2C-BE7D-0C626E457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423330" y="-5"/>
              <a:ext cx="9768670" cy="6858002"/>
              <a:chOff x="2423330" y="-5"/>
              <a:chExt cx="9768670" cy="6858002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66BF283-D5A5-422F-9640-B6D1ABD989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2423330" y="-5"/>
                <a:ext cx="9767888" cy="342900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4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5EAD1A7-3DBD-4376-BF10-AEE971C1BC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 flipV="1">
                <a:off x="2424112" y="3428998"/>
                <a:ext cx="9767888" cy="342899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4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F565D01-6AAA-4149-B7F9-257DDE044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V="1">
              <a:off x="4637393" y="-696606"/>
              <a:ext cx="6312874" cy="8796338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46DC2359-86C7-E9C2-780B-6D081647D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11" y="540000"/>
            <a:ext cx="8885655" cy="473426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200" dirty="0">
                <a:solidFill>
                  <a:schemeClr val="bg1"/>
                </a:solidFill>
              </a:rPr>
              <a:t>''</a:t>
            </a:r>
            <a:r>
              <a:rPr lang="en-US" sz="6200" b="1" dirty="0">
                <a:solidFill>
                  <a:schemeClr val="bg1"/>
                </a:solidFill>
              </a:rPr>
              <a:t>Chez nous'' </a:t>
            </a:r>
            <a:br>
              <a:rPr lang="en-US" sz="6200" b="1" dirty="0"/>
            </a:br>
            <a:r>
              <a:rPr lang="en-US" sz="6200" b="1" dirty="0">
                <a:solidFill>
                  <a:schemeClr val="bg1"/>
                </a:solidFill>
              </a:rPr>
              <a:t>We are  proud of our language, and happy </a:t>
            </a:r>
            <a:br>
              <a:rPr lang="en-US" sz="6200" b="1" dirty="0"/>
            </a:br>
            <a:r>
              <a:rPr lang="en-US" sz="6200" b="1" dirty="0">
                <a:solidFill>
                  <a:schemeClr val="bg1"/>
                </a:solidFill>
              </a:rPr>
              <a:t>to have the opportunity to accompany your student to master it while with us.  </a:t>
            </a:r>
          </a:p>
        </p:txBody>
      </p:sp>
    </p:spTree>
    <p:extLst>
      <p:ext uri="{BB962C8B-B14F-4D97-AF65-F5344CB8AC3E}">
        <p14:creationId xmlns:p14="http://schemas.microsoft.com/office/powerpoint/2010/main" val="3924656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BF4E480B-94D6-46F9-A2B6-B98D311FD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6DC8E2D9-6729-4614-8667-C1016D318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>
                  <a:alpha val="40000"/>
                </a:schemeClr>
              </a:gs>
              <a:gs pos="100000">
                <a:schemeClr val="bg2">
                  <a:alpha val="80000"/>
                </a:schemeClr>
              </a:gs>
            </a:gsLst>
            <a:lin ang="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9A4D9E3-9AE9-2470-4E2A-7246258A0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0575" y="549276"/>
            <a:ext cx="4500561" cy="42598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500"/>
              <a:t>We love to show our uniqueness to our exchange students</a:t>
            </a:r>
          </a:p>
        </p:txBody>
      </p:sp>
      <p:pic>
        <p:nvPicPr>
          <p:cNvPr id="4" name="Espace réservé du contenu 3" descr="Une image contenant habits, personne, bibliothèque, intérieur&#10;&#10;Le contenu généré par l’IA peut être incorrect.">
            <a:extLst>
              <a:ext uri="{FF2B5EF4-FFF2-40B4-BE49-F238E27FC236}">
                <a16:creationId xmlns:a16="http://schemas.microsoft.com/office/drawing/2014/main" id="{C1EE5C90-5AA7-0976-216F-EC56BE8D02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8834" r="18439" b="-1"/>
          <a:stretch>
            <a:fillRect/>
          </a:stretch>
        </p:blipFill>
        <p:spPr>
          <a:xfrm>
            <a:off x="854360" y="540000"/>
            <a:ext cx="5420993" cy="576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354503"/>
      </p:ext>
    </p:extLst>
  </p:cSld>
  <p:clrMapOvr>
    <a:masterClrMapping/>
  </p:clrMapOvr>
</p:sld>
</file>

<file path=ppt/theme/theme1.xml><?xml version="1.0" encoding="utf-8"?>
<a:theme xmlns:a="http://schemas.openxmlformats.org/drawingml/2006/main" name="GlowVTI">
  <a:themeElements>
    <a:clrScheme name="Glow">
      <a:dk1>
        <a:sysClr val="windowText" lastClr="000000"/>
      </a:dk1>
      <a:lt1>
        <a:sysClr val="window" lastClr="FFFFFF"/>
      </a:lt1>
      <a:dk2>
        <a:srgbClr val="000000"/>
      </a:dk2>
      <a:lt2>
        <a:srgbClr val="F2F2F2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404040"/>
      </a:accent6>
      <a:hlink>
        <a:srgbClr val="3E8FF1"/>
      </a:hlink>
      <a:folHlink>
        <a:srgbClr val="939393"/>
      </a:folHlink>
    </a:clrScheme>
    <a:fontScheme name="Blur">
      <a:majorFont>
        <a:latin typeface="Bell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wVTI" id="{D5B5AA20-F6D3-43B8-AF6B-ECAF69256418}" vid="{93025AB5-1D44-4CD3-9BC3-729F6E11E04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30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GlowVTI</vt:lpstr>
      <vt:lpstr>So many choices.....</vt:lpstr>
      <vt:lpstr>French Canada =  Province of Québec</vt:lpstr>
      <vt:lpstr>Who are we? Descendants of French immigrants who develop their own language being cut off from the mother land. </vt:lpstr>
      <vt:lpstr>Why choose French Canada</vt:lpstr>
      <vt:lpstr>And simply because your students want to learn French of course</vt:lpstr>
      <vt:lpstr>And also the real lyrics of Alouette once and for all.....</vt:lpstr>
      <vt:lpstr>But there is so much more.....</vt:lpstr>
      <vt:lpstr>''Chez nous''  We are  proud of our language, and happy  to have the opportunity to accompany your student to master it while with us.  </vt:lpstr>
      <vt:lpstr>We love to show our uniqueness to our exchange students</vt:lpstr>
      <vt:lpstr>And from September to June, your students will have plenty to see and do .....</vt:lpstr>
      <vt:lpstr>In September, we'll teach your students the rules of Canadian Football</vt:lpstr>
      <vt:lpstr>And your students will experience their first ride to school in a yellow bus</vt:lpstr>
      <vt:lpstr>In October your students will desire to live our fall to its fuellest </vt:lpstr>
      <vt:lpstr>Later, they'll watch thousand of geese invade our fields and shores while travelling south for the winter</vt:lpstr>
      <vt:lpstr>And why not become the spectator of our  ''Fall Colors Festival''</vt:lpstr>
      <vt:lpstr>Nowhere else, could your students experience fishing in so many ways?</vt:lpstr>
      <vt:lpstr>November – Watch out!  Tuque will definitely be a word to learn and know  </vt:lpstr>
      <vt:lpstr>Winter coming your students will experience it with envy??? Well maybe...</vt:lpstr>
      <vt:lpstr>Good for your students, they'll become  Snowman's builders for the first time of their life</vt:lpstr>
      <vt:lpstr>In February, experience Québec City winter Carnaval</vt:lpstr>
      <vt:lpstr>And why not experience all of those sports in one day if they can brave our –30 Celcius  </vt:lpstr>
      <vt:lpstr>But will always have the possibility to forget their pain.  Nothing like  our national comfort food !</vt:lpstr>
      <vt:lpstr>In our Host family your students will learn to: </vt:lpstr>
      <vt:lpstr>And spring coming, will come time to think of going home</vt:lpstr>
      <vt:lpstr>The Sugar Shack and our Maple syrup and toffee </vt:lpstr>
      <vt:lpstr>And then June will be there …..</vt:lpstr>
      <vt:lpstr>And to Celebrate  '' la St-Jean- Baptiste'' on June 24th, as a Quebecer</vt:lpstr>
      <vt:lpstr>And 7 days later CELEBRATE Canada National Day </vt:lpstr>
      <vt:lpstr>And finally when the experience will be over, we hope that our students will  keep Québec in their heart forever failing to get it tatooed.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1261</cp:revision>
  <dcterms:created xsi:type="dcterms:W3CDTF">2025-10-03T19:15:31Z</dcterms:created>
  <dcterms:modified xsi:type="dcterms:W3CDTF">2025-11-17T21:16:49Z</dcterms:modified>
</cp:coreProperties>
</file>